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50000"/>
  </p:normalViewPr>
  <p:slideViewPr>
    <p:cSldViewPr snapToGrid="0" snapToObjects="1">
      <p:cViewPr varScale="1">
        <p:scale>
          <a:sx n="49" d="100"/>
          <a:sy n="49" d="100"/>
        </p:scale>
        <p:origin x="2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94836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25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023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94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84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08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40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47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8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 b="1"/>
            </a:lvl1pPr>
            <a:lvl2pPr lvl="1">
              <a:spcBef>
                <a:spcPts val="0"/>
              </a:spcBef>
              <a:buSzPct val="100000"/>
              <a:defRPr sz="4800" b="1"/>
            </a:lvl2pPr>
            <a:lvl3pPr lvl="2">
              <a:spcBef>
                <a:spcPts val="0"/>
              </a:spcBef>
              <a:buSzPct val="100000"/>
              <a:defRPr sz="4800" b="1"/>
            </a:lvl3pPr>
            <a:lvl4pPr lvl="3">
              <a:spcBef>
                <a:spcPts val="0"/>
              </a:spcBef>
              <a:buSzPct val="100000"/>
              <a:defRPr sz="4800" b="1"/>
            </a:lvl4pPr>
            <a:lvl5pPr lvl="4">
              <a:spcBef>
                <a:spcPts val="0"/>
              </a:spcBef>
              <a:buSzPct val="100000"/>
              <a:defRPr sz="4800" b="1"/>
            </a:lvl5pPr>
            <a:lvl6pPr lvl="5">
              <a:spcBef>
                <a:spcPts val="0"/>
              </a:spcBef>
              <a:buSzPct val="100000"/>
              <a:defRPr sz="4800" b="1"/>
            </a:lvl6pPr>
            <a:lvl7pPr lvl="6">
              <a:spcBef>
                <a:spcPts val="0"/>
              </a:spcBef>
              <a:buSzPct val="100000"/>
              <a:defRPr sz="4800" b="1"/>
            </a:lvl7pPr>
            <a:lvl8pPr lvl="7">
              <a:spcBef>
                <a:spcPts val="0"/>
              </a:spcBef>
              <a:buSzPct val="100000"/>
              <a:defRPr sz="4800" b="1"/>
            </a:lvl8pPr>
            <a:lvl9pPr lvl="8"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 lvl="4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 lvl="5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 lvl="6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 lvl="7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 lvl="8"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2933425" y="109800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accent1"/>
                </a:solidFill>
              </a:rPr>
              <a:t>A</a:t>
            </a:r>
            <a:r>
              <a:rPr lang="en" sz="3000">
                <a:solidFill>
                  <a:schemeClr val="accent1"/>
                </a:solidFill>
              </a:rPr>
              <a:t>dvancement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accent1"/>
                </a:solidFill>
              </a:rPr>
              <a:t>V</a:t>
            </a:r>
            <a:r>
              <a:rPr lang="en" sz="3000">
                <a:solidFill>
                  <a:schemeClr val="accent1"/>
                </a:solidFill>
              </a:rPr>
              <a:t>ia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1"/>
                </a:solidFill>
              </a:rPr>
              <a:t> 		</a:t>
            </a:r>
            <a:r>
              <a:rPr lang="en" sz="3000" u="sng">
                <a:solidFill>
                  <a:schemeClr val="accent1"/>
                </a:solidFill>
              </a:rPr>
              <a:t>I</a:t>
            </a:r>
            <a:r>
              <a:rPr lang="en" sz="3000">
                <a:solidFill>
                  <a:schemeClr val="accent1"/>
                </a:solidFill>
              </a:rPr>
              <a:t>ndividual </a:t>
            </a:r>
          </a:p>
          <a:p>
            <a:pPr marL="914400" lvl="0" indent="457200">
              <a:spcBef>
                <a:spcPts val="0"/>
              </a:spcBef>
              <a:buNone/>
            </a:pPr>
            <a:r>
              <a:rPr lang="en" sz="3000" u="sng">
                <a:solidFill>
                  <a:schemeClr val="accent1"/>
                </a:solidFill>
              </a:rPr>
              <a:t>D</a:t>
            </a:r>
            <a:r>
              <a:rPr lang="en" sz="3000">
                <a:solidFill>
                  <a:schemeClr val="accent1"/>
                </a:solidFill>
              </a:rPr>
              <a:t>etermination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050" y="2303075"/>
            <a:ext cx="3676674" cy="2374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63625" y="25730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Luckiest Guy"/>
                <a:ea typeface="Luckiest Guy"/>
                <a:cs typeface="Luckiest Guy"/>
                <a:sym typeface="Luckiest Guy"/>
              </a:rPr>
              <a:t>What is AVID?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53950" y="1357150"/>
            <a:ext cx="84723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Architects Daughter"/>
              <a:buChar char="★"/>
            </a:pPr>
            <a:r>
              <a:rPr lang="en" sz="24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AVID stands for: Advancement (To get better) Via (by) Individual (Yourself) Determination (You don’t give up)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Architects Daughter"/>
              <a:buChar char="★"/>
            </a:pPr>
            <a:r>
              <a:rPr lang="en" sz="24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AVID Elementary is a system that will help you succeed and become prepared for college and your future</a:t>
            </a: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Architects Daughter"/>
              <a:buChar char="★"/>
            </a:pPr>
            <a:r>
              <a:rPr lang="en" sz="24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AVID Elementary will teach you to be organized, set goals, and become better students.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03400" y="8313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600">
              <a:solidFill>
                <a:schemeClr val="accen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457200" rtl="0">
              <a:spcBef>
                <a:spcPts val="0"/>
              </a:spcBef>
              <a:buClr>
                <a:schemeClr val="accent1"/>
              </a:buClr>
              <a:buSzPct val="100000"/>
              <a:buFont typeface="Architects Daughter"/>
              <a:buChar char="★"/>
            </a:pP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AVID focuses on: </a:t>
            </a:r>
            <a:r>
              <a:rPr lang="en" sz="3600" u="sng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</a:t>
            </a: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riting,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u="sng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nquiry (critical thinking),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u="sng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</a:t>
            </a: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ollaboration (working together),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u="sng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</a:t>
            </a: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rganization,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and </a:t>
            </a:r>
            <a:r>
              <a:rPr lang="en" sz="3600" u="sng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</a:t>
            </a:r>
            <a:r>
              <a:rPr lang="en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eading.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7161050" y="3053325"/>
            <a:ext cx="1878450" cy="187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63625" y="25730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accent1"/>
                </a:solidFill>
                <a:latin typeface="Ribeye Marrow"/>
                <a:ea typeface="Ribeye Marrow"/>
                <a:cs typeface="Ribeye Marrow"/>
                <a:sym typeface="Ribeye Marrow"/>
              </a:rPr>
              <a:t>Writing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30850" y="11147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Writing Process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Note-taking: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-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 and 3 column notes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-"/>
            </a:pP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STAR</a:t>
            </a: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System: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</a:t>
            </a: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</a:t>
            </a: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et up notes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</a:t>
            </a: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</a:t>
            </a: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ake notes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</a:t>
            </a: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</a:t>
            </a: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dd to notes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</a:t>
            </a: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</a:t>
            </a: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eview notes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6555450" y="2534900"/>
            <a:ext cx="2322150" cy="23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63625" y="25730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accent1"/>
                </a:solidFill>
                <a:latin typeface="Ribeye Marrow"/>
                <a:ea typeface="Ribeye Marrow"/>
                <a:cs typeface="Ribeye Marrow"/>
                <a:sym typeface="Ribeye Marrow"/>
              </a:rPr>
              <a:t>Inquiry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230850" y="11147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Inquiry (N): The act of asking for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information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Critical Thinking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</a:t>
            </a: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Costa’s Levels: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L1- Gathering information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L2-Processing information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L3-Applying information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6555450" y="2534900"/>
            <a:ext cx="2322150" cy="23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849850" y="3092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accent1"/>
                </a:solidFill>
                <a:latin typeface="Ribeye Marrow"/>
                <a:ea typeface="Ribeye Marrow"/>
                <a:cs typeface="Ribeye Marrow"/>
                <a:sym typeface="Ribeye Marrow"/>
              </a:rPr>
              <a:t>Collaboration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30850" y="11147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“Two heads are better than one!”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Group projects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Collaborative activities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Partner work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6555450" y="2534900"/>
            <a:ext cx="2322150" cy="23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3125" y="3092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accent1"/>
                </a:solidFill>
                <a:latin typeface="Ribeye Marrow"/>
                <a:ea typeface="Ribeye Marrow"/>
                <a:cs typeface="Ribeye Marrow"/>
                <a:sym typeface="Ribeye Marrow"/>
              </a:rPr>
              <a:t>Organization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6679975" y="2559825"/>
            <a:ext cx="2322150" cy="232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1675" y="1166675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Binders (Weekly Binder checks)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Notebooks/Note-taking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Writing tools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Planners with parent signatures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(Homework and important dates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should be written down)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63625" y="25730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accent1"/>
                </a:solidFill>
                <a:latin typeface="Ribeye Marrow"/>
                <a:ea typeface="Ribeye Marrow"/>
                <a:cs typeface="Ribeye Marrow"/>
                <a:sym typeface="Ribeye Marrow"/>
              </a:rPr>
              <a:t>Reading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30850" y="11147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Close Reading and Note-taking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Key Reading Strategies</a:t>
            </a:r>
          </a:p>
          <a:p>
            <a:pPr marL="457200" lvl="0" indent="-228600" rtl="0">
              <a:spcBef>
                <a:spcPts val="0"/>
              </a:spcBef>
              <a:buClr>
                <a:srgbClr val="00FFFF"/>
              </a:buClr>
              <a:buFont typeface="Architects Daughter"/>
              <a:buChar char="★"/>
            </a:pPr>
            <a:r>
              <a:rPr lang="en">
                <a:solidFill>
                  <a:srgbClr val="00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Reading Responses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0" y="205975"/>
            <a:ext cx="2596875" cy="106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 l="-1930" t="-4340" r="1929" b="4340"/>
          <a:stretch/>
        </p:blipFill>
        <p:spPr>
          <a:xfrm>
            <a:off x="6555450" y="2534900"/>
            <a:ext cx="2322150" cy="23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Macintosh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Ribeye Marrow</vt:lpstr>
      <vt:lpstr>Arial</vt:lpstr>
      <vt:lpstr>Luckiest Guy</vt:lpstr>
      <vt:lpstr>Architects Daughter</vt:lpstr>
      <vt:lpstr>steps</vt:lpstr>
      <vt:lpstr>Advancement  Via    Individual  Determination</vt:lpstr>
      <vt:lpstr>What is AVID?</vt:lpstr>
      <vt:lpstr>PowerPoint Presentation</vt:lpstr>
      <vt:lpstr>Writing</vt:lpstr>
      <vt:lpstr>Inquiry</vt:lpstr>
      <vt:lpstr>Collaboration</vt:lpstr>
      <vt:lpstr>Organization</vt:lpstr>
      <vt:lpstr>Reading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  Via    Individual  Determination</dc:title>
  <cp:lastModifiedBy>Microsoft Office User</cp:lastModifiedBy>
  <cp:revision>1</cp:revision>
  <dcterms:modified xsi:type="dcterms:W3CDTF">2016-08-23T21:03:49Z</dcterms:modified>
</cp:coreProperties>
</file>