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55"/>
    <p:restoredTop sz="50000"/>
  </p:normalViewPr>
  <p:slideViewPr>
    <p:cSldViewPr snapToGrid="0" snapToObjects="1">
      <p:cViewPr varScale="1">
        <p:scale>
          <a:sx n="49" d="100"/>
          <a:sy n="49" d="100"/>
        </p:scale>
        <p:origin x="24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28742351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29222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9339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58900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31762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6339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90614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71443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20286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45513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440300" y="437200"/>
            <a:ext cx="3936600" cy="3471900"/>
          </a:xfrm>
          <a:prstGeom prst="rect">
            <a:avLst/>
          </a:prstGeom>
        </p:spPr>
        <p:txBody>
          <a:bodyPr lIns="91425" tIns="91425" rIns="91425" bIns="91425" anchor="b" anchorCtr="0">
            <a:noAutofit/>
          </a:bodyPr>
          <a:lstStyle/>
          <a:p>
            <a:pPr lvl="0" algn="l" rtl="0">
              <a:spcBef>
                <a:spcPts val="0"/>
              </a:spcBef>
              <a:buNone/>
            </a:pPr>
            <a:r>
              <a:rPr lang="en" sz="3600">
                <a:latin typeface="Corsiva"/>
                <a:ea typeface="Corsiva"/>
                <a:cs typeface="Corsiva"/>
                <a:sym typeface="Corsiva"/>
              </a:rPr>
              <a:t>Start yelling “Timber”! </a:t>
            </a:r>
          </a:p>
          <a:p>
            <a:pPr lvl="0" algn="l" rtl="0">
              <a:spcBef>
                <a:spcPts val="0"/>
              </a:spcBef>
              <a:buNone/>
            </a:pPr>
            <a:endParaRPr sz="3600">
              <a:latin typeface="Corsiva"/>
              <a:ea typeface="Corsiva"/>
              <a:cs typeface="Corsiva"/>
              <a:sym typeface="Corsiva"/>
            </a:endParaRPr>
          </a:p>
          <a:p>
            <a:pPr lvl="0" algn="l">
              <a:spcBef>
                <a:spcPts val="0"/>
              </a:spcBef>
              <a:buNone/>
            </a:pPr>
            <a:endParaRPr sz="3600">
              <a:latin typeface="Corsiva"/>
              <a:ea typeface="Corsiva"/>
              <a:cs typeface="Corsiva"/>
              <a:sym typeface="Corsiva"/>
            </a:endParaRPr>
          </a:p>
          <a:p>
            <a:pPr lvl="0">
              <a:spcBef>
                <a:spcPts val="0"/>
              </a:spcBef>
              <a:buNone/>
            </a:pPr>
            <a:r>
              <a:rPr lang="en" sz="3600">
                <a:latin typeface="Corsiva"/>
                <a:ea typeface="Corsiva"/>
                <a:cs typeface="Corsiva"/>
                <a:sym typeface="Corsiva"/>
              </a:rPr>
              <a:t>cuz it’s goin’ DOWN @ Good Hope</a:t>
            </a:r>
          </a:p>
        </p:txBody>
      </p:sp>
      <p:sp>
        <p:nvSpPr>
          <p:cNvPr id="55" name="Shape 55"/>
          <p:cNvSpPr txBox="1">
            <a:spLocks noGrp="1"/>
          </p:cNvSpPr>
          <p:nvPr>
            <p:ph type="subTitle" idx="1"/>
          </p:nvPr>
        </p:nvSpPr>
        <p:spPr>
          <a:xfrm>
            <a:off x="311700" y="4120000"/>
            <a:ext cx="8520600" cy="792600"/>
          </a:xfrm>
          <a:prstGeom prst="rect">
            <a:avLst/>
          </a:prstGeom>
        </p:spPr>
        <p:txBody>
          <a:bodyPr lIns="91425" tIns="91425" rIns="91425" bIns="91425" anchor="t" anchorCtr="0">
            <a:noAutofit/>
          </a:bodyPr>
          <a:lstStyle/>
          <a:p>
            <a:pPr lvl="0">
              <a:spcBef>
                <a:spcPts val="0"/>
              </a:spcBef>
              <a:buNone/>
            </a:pPr>
            <a:endParaRPr/>
          </a:p>
        </p:txBody>
      </p:sp>
      <p:pic>
        <p:nvPicPr>
          <p:cNvPr id="56" name="Shape 56" descr="avid - 2.jpg"/>
          <p:cNvPicPr preferRelativeResize="0"/>
          <p:nvPr/>
        </p:nvPicPr>
        <p:blipFill>
          <a:blip r:embed="rId3">
            <a:alphaModFix/>
          </a:blip>
          <a:stretch>
            <a:fillRect/>
          </a:stretch>
        </p:blipFill>
        <p:spPr>
          <a:xfrm>
            <a:off x="4689450" y="554696"/>
            <a:ext cx="3936674" cy="27270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311700" y="744575"/>
            <a:ext cx="8520600" cy="890400"/>
          </a:xfrm>
          <a:prstGeom prst="rect">
            <a:avLst/>
          </a:prstGeom>
        </p:spPr>
        <p:txBody>
          <a:bodyPr lIns="91425" tIns="91425" rIns="91425" bIns="91425" anchor="b" anchorCtr="0">
            <a:noAutofit/>
          </a:bodyPr>
          <a:lstStyle/>
          <a:p>
            <a:pPr lvl="0">
              <a:spcBef>
                <a:spcPts val="0"/>
              </a:spcBef>
              <a:buNone/>
            </a:pPr>
            <a:r>
              <a:rPr lang="en"/>
              <a:t>What is AVID Elementary?</a:t>
            </a:r>
          </a:p>
        </p:txBody>
      </p:sp>
      <p:sp>
        <p:nvSpPr>
          <p:cNvPr id="62" name="Shape 62"/>
          <p:cNvSpPr txBox="1">
            <a:spLocks noGrp="1"/>
          </p:cNvSpPr>
          <p:nvPr>
            <p:ph type="subTitle" idx="1"/>
          </p:nvPr>
        </p:nvSpPr>
        <p:spPr>
          <a:xfrm>
            <a:off x="311700" y="1634975"/>
            <a:ext cx="8520600" cy="1991700"/>
          </a:xfrm>
          <a:prstGeom prst="rect">
            <a:avLst/>
          </a:prstGeom>
        </p:spPr>
        <p:txBody>
          <a:bodyPr lIns="91425" tIns="91425" rIns="91425" bIns="91425" anchor="t" anchorCtr="0">
            <a:noAutofit/>
          </a:bodyPr>
          <a:lstStyle/>
          <a:p>
            <a:pPr lvl="0">
              <a:spcBef>
                <a:spcPts val="0"/>
              </a:spcBef>
              <a:buNone/>
            </a:pPr>
            <a:r>
              <a:rPr lang="en"/>
              <a:t>The AVID mission is to close the achievement gap by preparing students for college readiness and success in a global society.</a:t>
            </a:r>
          </a:p>
        </p:txBody>
      </p:sp>
      <p:pic>
        <p:nvPicPr>
          <p:cNvPr id="63" name="Shape 63"/>
          <p:cNvPicPr preferRelativeResize="0"/>
          <p:nvPr/>
        </p:nvPicPr>
        <p:blipFill>
          <a:blip r:embed="rId3">
            <a:alphaModFix/>
          </a:blip>
          <a:stretch>
            <a:fillRect/>
          </a:stretch>
        </p:blipFill>
        <p:spPr>
          <a:xfrm>
            <a:off x="3069200" y="3149300"/>
            <a:ext cx="2802624" cy="16831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ctrTitle"/>
          </p:nvPr>
        </p:nvSpPr>
        <p:spPr>
          <a:xfrm>
            <a:off x="268375" y="224800"/>
            <a:ext cx="8520600" cy="944700"/>
          </a:xfrm>
          <a:prstGeom prst="rect">
            <a:avLst/>
          </a:prstGeom>
        </p:spPr>
        <p:txBody>
          <a:bodyPr lIns="91425" tIns="91425" rIns="91425" bIns="91425" anchor="b" anchorCtr="0">
            <a:noAutofit/>
          </a:bodyPr>
          <a:lstStyle/>
          <a:p>
            <a:pPr lvl="0">
              <a:spcBef>
                <a:spcPts val="0"/>
              </a:spcBef>
              <a:buNone/>
            </a:pPr>
            <a:r>
              <a:rPr lang="en" sz="3600"/>
              <a:t>AVID Elementary’s 4 Essentials</a:t>
            </a:r>
          </a:p>
        </p:txBody>
      </p:sp>
      <p:sp>
        <p:nvSpPr>
          <p:cNvPr id="69" name="Shape 69"/>
          <p:cNvSpPr txBox="1">
            <a:spLocks noGrp="1"/>
          </p:cNvSpPr>
          <p:nvPr>
            <p:ph type="subTitle" idx="1"/>
          </p:nvPr>
        </p:nvSpPr>
        <p:spPr>
          <a:xfrm>
            <a:off x="268375" y="1169500"/>
            <a:ext cx="8520600" cy="3291900"/>
          </a:xfrm>
          <a:prstGeom prst="rect">
            <a:avLst/>
          </a:prstGeom>
        </p:spPr>
        <p:txBody>
          <a:bodyPr lIns="91425" tIns="91425" rIns="91425" bIns="91425" anchor="t" anchorCtr="0">
            <a:noAutofit/>
          </a:bodyPr>
          <a:lstStyle/>
          <a:p>
            <a:pPr lvl="0" algn="l">
              <a:spcBef>
                <a:spcPts val="0"/>
              </a:spcBef>
              <a:buNone/>
            </a:pPr>
            <a:r>
              <a:rPr lang="en" sz="2400" b="1"/>
              <a:t>Essential 1</a:t>
            </a:r>
            <a:r>
              <a:rPr lang="en" sz="2400"/>
              <a:t>: Instruction- Writing to learn, Inquiry, Collaboration, Organization, and Reading to Learn (WICOR) are the foundation for instruction</a:t>
            </a:r>
          </a:p>
          <a:p>
            <a:pPr lvl="0" algn="l">
              <a:spcBef>
                <a:spcPts val="0"/>
              </a:spcBef>
              <a:buNone/>
            </a:pPr>
            <a:r>
              <a:rPr lang="en" sz="2400" b="1"/>
              <a:t>Essential 2</a:t>
            </a:r>
            <a:r>
              <a:rPr lang="en" sz="2400"/>
              <a:t>: Culture-incorporates rigorous, relevant, differentiated instruction for all students</a:t>
            </a:r>
          </a:p>
          <a:p>
            <a:pPr lvl="0" algn="l">
              <a:spcBef>
                <a:spcPts val="0"/>
              </a:spcBef>
              <a:buNone/>
            </a:pPr>
            <a:r>
              <a:rPr lang="en" sz="2400" b="1"/>
              <a:t>Essential 3</a:t>
            </a:r>
            <a:r>
              <a:rPr lang="en" sz="2400"/>
              <a:t>: Leadership-supports, guides, and facilitates implementation for all students </a:t>
            </a:r>
          </a:p>
          <a:p>
            <a:pPr lvl="0" algn="l" rtl="0">
              <a:spcBef>
                <a:spcPts val="0"/>
              </a:spcBef>
              <a:buNone/>
            </a:pPr>
            <a:r>
              <a:rPr lang="en" sz="2400" b="1"/>
              <a:t>Essential 4</a:t>
            </a:r>
            <a:r>
              <a:rPr lang="en" sz="2400"/>
              <a:t>: Systems- </a:t>
            </a:r>
            <a:r>
              <a:rPr lang="en" sz="2400">
                <a:solidFill>
                  <a:srgbClr val="666666"/>
                </a:solidFill>
              </a:rPr>
              <a:t>align through the use of the multi-year plan to ensure the fidelity of implementation at all grade levels</a:t>
            </a:r>
          </a:p>
          <a:p>
            <a:pPr lvl="0" algn="l">
              <a:spcBef>
                <a:spcPts val="0"/>
              </a:spcBef>
              <a:buNone/>
            </a:pPr>
            <a:endParaRPr sz="2400"/>
          </a:p>
        </p:txBody>
      </p:sp>
      <p:pic>
        <p:nvPicPr>
          <p:cNvPr id="70" name="Shape 70"/>
          <p:cNvPicPr preferRelativeResize="0"/>
          <p:nvPr/>
        </p:nvPicPr>
        <p:blipFill>
          <a:blip r:embed="rId3">
            <a:alphaModFix/>
          </a:blip>
          <a:stretch>
            <a:fillRect/>
          </a:stretch>
        </p:blipFill>
        <p:spPr>
          <a:xfrm>
            <a:off x="123650" y="153225"/>
            <a:ext cx="1027699" cy="617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ctrTitle"/>
          </p:nvPr>
        </p:nvSpPr>
        <p:spPr>
          <a:xfrm>
            <a:off x="3189425" y="1227000"/>
            <a:ext cx="928500" cy="3916500"/>
          </a:xfrm>
          <a:prstGeom prst="rect">
            <a:avLst/>
          </a:prstGeom>
        </p:spPr>
        <p:txBody>
          <a:bodyPr lIns="91425" tIns="91425" rIns="91425" bIns="91425" anchor="b" anchorCtr="0">
            <a:noAutofit/>
          </a:bodyPr>
          <a:lstStyle/>
          <a:p>
            <a:pPr lvl="0">
              <a:spcBef>
                <a:spcPts val="0"/>
              </a:spcBef>
              <a:buNone/>
            </a:pPr>
            <a:r>
              <a:rPr lang="en" sz="4800"/>
              <a:t>W</a:t>
            </a:r>
          </a:p>
          <a:p>
            <a:pPr lvl="0">
              <a:spcBef>
                <a:spcPts val="0"/>
              </a:spcBef>
              <a:buNone/>
            </a:pPr>
            <a:r>
              <a:rPr lang="en" sz="4800"/>
              <a:t>I</a:t>
            </a:r>
          </a:p>
          <a:p>
            <a:pPr lvl="0">
              <a:spcBef>
                <a:spcPts val="0"/>
              </a:spcBef>
              <a:buNone/>
            </a:pPr>
            <a:r>
              <a:rPr lang="en" sz="4800"/>
              <a:t>C</a:t>
            </a:r>
          </a:p>
          <a:p>
            <a:pPr lvl="0">
              <a:spcBef>
                <a:spcPts val="0"/>
              </a:spcBef>
              <a:buNone/>
            </a:pPr>
            <a:r>
              <a:rPr lang="en" sz="4800"/>
              <a:t>O</a:t>
            </a:r>
          </a:p>
          <a:p>
            <a:pPr lvl="0">
              <a:spcBef>
                <a:spcPts val="0"/>
              </a:spcBef>
              <a:buNone/>
            </a:pPr>
            <a:r>
              <a:rPr lang="en" sz="4800"/>
              <a:t>R</a:t>
            </a:r>
          </a:p>
        </p:txBody>
      </p:sp>
      <p:pic>
        <p:nvPicPr>
          <p:cNvPr id="76" name="Shape 76" descr="Screen Shot 2016-08-10 at 8.48.06 PM.png"/>
          <p:cNvPicPr preferRelativeResize="0"/>
          <p:nvPr/>
        </p:nvPicPr>
        <p:blipFill>
          <a:blip r:embed="rId3">
            <a:alphaModFix/>
          </a:blip>
          <a:stretch>
            <a:fillRect/>
          </a:stretch>
        </p:blipFill>
        <p:spPr>
          <a:xfrm>
            <a:off x="338125" y="135171"/>
            <a:ext cx="8467725" cy="1244099"/>
          </a:xfrm>
          <a:prstGeom prst="rect">
            <a:avLst/>
          </a:prstGeom>
          <a:noFill/>
          <a:ln>
            <a:noFill/>
          </a:ln>
        </p:spPr>
      </p:pic>
      <p:sp>
        <p:nvSpPr>
          <p:cNvPr id="77" name="Shape 77"/>
          <p:cNvSpPr txBox="1"/>
          <p:nvPr/>
        </p:nvSpPr>
        <p:spPr>
          <a:xfrm>
            <a:off x="4169025" y="1495200"/>
            <a:ext cx="2545800" cy="3533400"/>
          </a:xfrm>
          <a:prstGeom prst="rect">
            <a:avLst/>
          </a:prstGeom>
          <a:noFill/>
          <a:ln>
            <a:noFill/>
          </a:ln>
        </p:spPr>
        <p:txBody>
          <a:bodyPr lIns="91425" tIns="91425" rIns="91425" bIns="91425" anchor="t" anchorCtr="0">
            <a:noAutofit/>
          </a:bodyPr>
          <a:lstStyle/>
          <a:p>
            <a:pPr lvl="0">
              <a:spcBef>
                <a:spcPts val="0"/>
              </a:spcBef>
              <a:buNone/>
            </a:pPr>
            <a:r>
              <a:rPr lang="en" sz="1800"/>
              <a:t>-Writing to learn</a:t>
            </a:r>
          </a:p>
          <a:p>
            <a:pPr lvl="0">
              <a:spcBef>
                <a:spcPts val="0"/>
              </a:spcBef>
              <a:buNone/>
            </a:pPr>
            <a:endParaRPr sz="1800"/>
          </a:p>
          <a:p>
            <a:pPr lvl="0">
              <a:spcBef>
                <a:spcPts val="0"/>
              </a:spcBef>
              <a:buNone/>
            </a:pPr>
            <a:endParaRPr sz="1000"/>
          </a:p>
          <a:p>
            <a:pPr lvl="0">
              <a:spcBef>
                <a:spcPts val="0"/>
              </a:spcBef>
              <a:buNone/>
            </a:pPr>
            <a:r>
              <a:rPr lang="en" sz="1800"/>
              <a:t>-Inquiry </a:t>
            </a:r>
          </a:p>
          <a:p>
            <a:pPr lvl="0">
              <a:spcBef>
                <a:spcPts val="0"/>
              </a:spcBef>
              <a:buNone/>
            </a:pPr>
            <a:endParaRPr sz="1000"/>
          </a:p>
          <a:p>
            <a:pPr lvl="0" rtl="0">
              <a:spcBef>
                <a:spcPts val="0"/>
              </a:spcBef>
              <a:buNone/>
            </a:pPr>
            <a:endParaRPr sz="1000"/>
          </a:p>
          <a:p>
            <a:pPr lvl="0" rtl="0">
              <a:spcBef>
                <a:spcPts val="0"/>
              </a:spcBef>
              <a:buNone/>
            </a:pPr>
            <a:endParaRPr sz="1000"/>
          </a:p>
          <a:p>
            <a:pPr lvl="0" rtl="0">
              <a:spcBef>
                <a:spcPts val="0"/>
              </a:spcBef>
              <a:buNone/>
            </a:pPr>
            <a:r>
              <a:rPr lang="en" sz="1800"/>
              <a:t>-Collaboration</a:t>
            </a:r>
          </a:p>
          <a:p>
            <a:pPr lvl="0" rtl="0">
              <a:spcBef>
                <a:spcPts val="0"/>
              </a:spcBef>
              <a:buNone/>
            </a:pPr>
            <a:endParaRPr sz="1000"/>
          </a:p>
          <a:p>
            <a:pPr lvl="0" rtl="0">
              <a:spcBef>
                <a:spcPts val="0"/>
              </a:spcBef>
              <a:buNone/>
            </a:pPr>
            <a:endParaRPr sz="1000"/>
          </a:p>
          <a:p>
            <a:pPr lvl="0" rtl="0">
              <a:spcBef>
                <a:spcPts val="0"/>
              </a:spcBef>
              <a:buNone/>
            </a:pPr>
            <a:endParaRPr sz="1000"/>
          </a:p>
          <a:p>
            <a:pPr lvl="0" rtl="0">
              <a:spcBef>
                <a:spcPts val="0"/>
              </a:spcBef>
              <a:buNone/>
            </a:pPr>
            <a:r>
              <a:rPr lang="en" sz="1800"/>
              <a:t>-Organization</a:t>
            </a:r>
          </a:p>
          <a:p>
            <a:pPr lvl="0" rtl="0">
              <a:spcBef>
                <a:spcPts val="0"/>
              </a:spcBef>
              <a:buNone/>
            </a:pPr>
            <a:endParaRPr sz="1000"/>
          </a:p>
          <a:p>
            <a:pPr lvl="0" rtl="0">
              <a:spcBef>
                <a:spcPts val="0"/>
              </a:spcBef>
              <a:buNone/>
            </a:pPr>
            <a:endParaRPr sz="1000"/>
          </a:p>
          <a:p>
            <a:pPr lvl="0" rtl="0">
              <a:spcBef>
                <a:spcPts val="0"/>
              </a:spcBef>
              <a:buNone/>
            </a:pPr>
            <a:endParaRPr sz="1000"/>
          </a:p>
          <a:p>
            <a:pPr lvl="0">
              <a:spcBef>
                <a:spcPts val="0"/>
              </a:spcBef>
              <a:buNone/>
            </a:pPr>
            <a:r>
              <a:rPr lang="en" sz="1800"/>
              <a:t>-Reading to learn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ctrTitle"/>
          </p:nvPr>
        </p:nvSpPr>
        <p:spPr>
          <a:xfrm>
            <a:off x="363150" y="334350"/>
            <a:ext cx="8520600" cy="925800"/>
          </a:xfrm>
          <a:prstGeom prst="rect">
            <a:avLst/>
          </a:prstGeom>
        </p:spPr>
        <p:txBody>
          <a:bodyPr lIns="91425" tIns="91425" rIns="91425" bIns="91425" anchor="b" anchorCtr="0">
            <a:noAutofit/>
          </a:bodyPr>
          <a:lstStyle/>
          <a:p>
            <a:pPr lvl="0">
              <a:spcBef>
                <a:spcPts val="0"/>
              </a:spcBef>
              <a:buNone/>
            </a:pPr>
            <a:r>
              <a:rPr lang="en"/>
              <a:t>Goal #1-Binders                    </a:t>
            </a:r>
          </a:p>
        </p:txBody>
      </p:sp>
      <p:sp>
        <p:nvSpPr>
          <p:cNvPr id="83" name="Shape 83"/>
          <p:cNvSpPr txBox="1">
            <a:spLocks noGrp="1"/>
          </p:cNvSpPr>
          <p:nvPr>
            <p:ph type="subTitle" idx="1"/>
          </p:nvPr>
        </p:nvSpPr>
        <p:spPr>
          <a:xfrm>
            <a:off x="311700" y="1136975"/>
            <a:ext cx="8520600" cy="3839100"/>
          </a:xfrm>
          <a:prstGeom prst="rect">
            <a:avLst/>
          </a:prstGeom>
        </p:spPr>
        <p:txBody>
          <a:bodyPr lIns="91425" tIns="91425" rIns="91425" bIns="91425" anchor="t" anchorCtr="0">
            <a:noAutofit/>
          </a:bodyPr>
          <a:lstStyle/>
          <a:p>
            <a:pPr lvl="0" algn="l" rtl="0">
              <a:spcBef>
                <a:spcPts val="0"/>
              </a:spcBef>
              <a:buNone/>
            </a:pPr>
            <a:endParaRPr sz="800" b="1">
              <a:solidFill>
                <a:srgbClr val="0000FF"/>
              </a:solidFill>
            </a:endParaRPr>
          </a:p>
          <a:p>
            <a:pPr lvl="0" algn="l" rtl="0">
              <a:spcBef>
                <a:spcPts val="0"/>
              </a:spcBef>
              <a:buNone/>
            </a:pPr>
            <a:endParaRPr sz="800" b="1">
              <a:solidFill>
                <a:srgbClr val="0000FF"/>
              </a:solidFill>
            </a:endParaRPr>
          </a:p>
          <a:p>
            <a:pPr lvl="0" algn="l">
              <a:spcBef>
                <a:spcPts val="0"/>
              </a:spcBef>
              <a:buNone/>
            </a:pPr>
            <a:r>
              <a:rPr lang="en" sz="2400" b="1"/>
              <a:t>What it is: </a:t>
            </a:r>
            <a:r>
              <a:rPr lang="en" sz="2400"/>
              <a:t>An organizational tool</a:t>
            </a:r>
          </a:p>
          <a:p>
            <a:pPr lvl="0" algn="l">
              <a:spcBef>
                <a:spcPts val="0"/>
              </a:spcBef>
              <a:buNone/>
            </a:pPr>
            <a:r>
              <a:rPr lang="en" sz="2400" b="1"/>
              <a:t>Purpose: </a:t>
            </a:r>
            <a:r>
              <a:rPr lang="en" sz="2400"/>
              <a:t>A way for students to organize their notes, agenda/calendar, and materials.</a:t>
            </a:r>
          </a:p>
          <a:p>
            <a:pPr lvl="0" algn="l" rtl="0">
              <a:spcBef>
                <a:spcPts val="0"/>
              </a:spcBef>
              <a:buNone/>
            </a:pPr>
            <a:r>
              <a:rPr lang="en" sz="2400" b="1"/>
              <a:t>Implementation at each grade level:</a:t>
            </a:r>
            <a:r>
              <a:rPr lang="en" sz="2400"/>
              <a:t> </a:t>
            </a:r>
          </a:p>
          <a:p>
            <a:pPr marL="457200" lvl="0" indent="-381000" algn="l" rtl="0">
              <a:spcBef>
                <a:spcPts val="0"/>
              </a:spcBef>
              <a:buSzPct val="100000"/>
              <a:buChar char="●"/>
            </a:pPr>
            <a:r>
              <a:rPr lang="en" sz="2400"/>
              <a:t>color coded by grade level</a:t>
            </a:r>
          </a:p>
          <a:p>
            <a:pPr marL="457200" lvl="0" indent="-381000" algn="l" rtl="0">
              <a:spcBef>
                <a:spcPts val="0"/>
              </a:spcBef>
              <a:buSzPct val="100000"/>
              <a:buChar char="●"/>
            </a:pPr>
            <a:r>
              <a:rPr lang="en" sz="2400"/>
              <a:t>K-2 will have 2-pocket folders with learning tools, and pencil pouch</a:t>
            </a:r>
          </a:p>
          <a:p>
            <a:pPr marL="457200" lvl="0" indent="-381000" algn="l">
              <a:spcBef>
                <a:spcPts val="0"/>
              </a:spcBef>
              <a:buSzPct val="100000"/>
              <a:buChar char="●"/>
            </a:pPr>
            <a:r>
              <a:rPr lang="en" sz="2400"/>
              <a:t>3-6 will have 3-ring binders with dividers, spirals, and pencil pouch</a:t>
            </a:r>
          </a:p>
        </p:txBody>
      </p:sp>
      <p:pic>
        <p:nvPicPr>
          <p:cNvPr id="84" name="Shape 84"/>
          <p:cNvPicPr preferRelativeResize="0"/>
          <p:nvPr/>
        </p:nvPicPr>
        <p:blipFill>
          <a:blip r:embed="rId3">
            <a:alphaModFix/>
          </a:blip>
          <a:stretch>
            <a:fillRect/>
          </a:stretch>
        </p:blipFill>
        <p:spPr>
          <a:xfrm>
            <a:off x="7632425" y="-5"/>
            <a:ext cx="1511575" cy="19502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Goal #2- Agenda Planner/Calendar</a:t>
            </a:r>
          </a:p>
        </p:txBody>
      </p:sp>
      <p:sp>
        <p:nvSpPr>
          <p:cNvPr id="90" name="Shape 90"/>
          <p:cNvSpPr txBox="1">
            <a:spLocks noGrp="1"/>
          </p:cNvSpPr>
          <p:nvPr>
            <p:ph type="body" idx="1"/>
          </p:nvPr>
        </p:nvSpPr>
        <p:spPr>
          <a:xfrm>
            <a:off x="311700" y="1017725"/>
            <a:ext cx="8520600" cy="3855000"/>
          </a:xfrm>
          <a:prstGeom prst="rect">
            <a:avLst/>
          </a:prstGeom>
        </p:spPr>
        <p:txBody>
          <a:bodyPr lIns="91425" tIns="91425" rIns="91425" bIns="91425" anchor="t" anchorCtr="0">
            <a:noAutofit/>
          </a:bodyPr>
          <a:lstStyle/>
          <a:p>
            <a:pPr lvl="0">
              <a:spcBef>
                <a:spcPts val="0"/>
              </a:spcBef>
              <a:buNone/>
            </a:pPr>
            <a:endParaRPr sz="800">
              <a:solidFill>
                <a:srgbClr val="0000FF"/>
              </a:solidFill>
            </a:endParaRPr>
          </a:p>
          <a:p>
            <a:pPr lvl="0">
              <a:spcBef>
                <a:spcPts val="0"/>
              </a:spcBef>
              <a:buClr>
                <a:schemeClr val="dk1"/>
              </a:buClr>
              <a:buSzPct val="78571"/>
              <a:buFont typeface="Arial"/>
              <a:buNone/>
            </a:pPr>
            <a:r>
              <a:rPr lang="en" b="1"/>
              <a:t>What is it? </a:t>
            </a:r>
            <a:r>
              <a:rPr lang="en"/>
              <a:t>                                                                                                              </a:t>
            </a:r>
            <a:r>
              <a:rPr lang="en" sz="1400"/>
              <a:t>The agenda planner/calendar will help students stay organized with their assignments and will be used to communicate behavior to parents.</a:t>
            </a:r>
          </a:p>
          <a:p>
            <a:pPr lvl="0">
              <a:spcBef>
                <a:spcPts val="0"/>
              </a:spcBef>
              <a:buClr>
                <a:schemeClr val="dk1"/>
              </a:buClr>
              <a:buSzPct val="78571"/>
              <a:buFont typeface="Arial"/>
              <a:buNone/>
            </a:pPr>
            <a:r>
              <a:rPr lang="en" b="1"/>
              <a:t>What is the purpose?</a:t>
            </a:r>
            <a:r>
              <a:rPr lang="en"/>
              <a:t>                                                                                                </a:t>
            </a:r>
            <a:r>
              <a:rPr lang="en" sz="1400"/>
              <a:t>To teach responsibility and hold students accountable for their assignments and behavior.</a:t>
            </a:r>
          </a:p>
          <a:p>
            <a:pPr lvl="0">
              <a:spcBef>
                <a:spcPts val="0"/>
              </a:spcBef>
              <a:buNone/>
            </a:pPr>
            <a:r>
              <a:rPr lang="en" b="1"/>
              <a:t>What does it look like?                                                                                   </a:t>
            </a:r>
            <a:r>
              <a:rPr lang="en" sz="1400"/>
              <a:t>Primary grades: teacher will use color coding to communicate behavior to parents and parents will sign the calendar daily.</a:t>
            </a:r>
          </a:p>
          <a:p>
            <a:pPr lvl="0">
              <a:spcBef>
                <a:spcPts val="0"/>
              </a:spcBef>
              <a:buClr>
                <a:schemeClr val="dk1"/>
              </a:buClr>
              <a:buSzPct val="78571"/>
              <a:buFont typeface="Arial"/>
              <a:buNone/>
            </a:pPr>
            <a:r>
              <a:rPr lang="en" sz="1400"/>
              <a:t>Upper grades: Students will write their assignments daily and parents will sign the agenda each day.</a:t>
            </a:r>
          </a:p>
          <a:p>
            <a:pPr lvl="0">
              <a:spcBef>
                <a:spcPts val="0"/>
              </a:spcBef>
              <a:buNone/>
            </a:pPr>
            <a:endParaRPr/>
          </a:p>
        </p:txBody>
      </p:sp>
      <p:pic>
        <p:nvPicPr>
          <p:cNvPr id="91" name="Shape 91"/>
          <p:cNvPicPr preferRelativeResize="0"/>
          <p:nvPr/>
        </p:nvPicPr>
        <p:blipFill>
          <a:blip r:embed="rId3">
            <a:alphaModFix/>
          </a:blip>
          <a:stretch>
            <a:fillRect/>
          </a:stretch>
        </p:blipFill>
        <p:spPr>
          <a:xfrm>
            <a:off x="6713175" y="211975"/>
            <a:ext cx="1925674" cy="11564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Goal #3-Note Taking  (3 column)</a:t>
            </a:r>
          </a:p>
        </p:txBody>
      </p:sp>
      <p:sp>
        <p:nvSpPr>
          <p:cNvPr id="97" name="Shape 97"/>
          <p:cNvSpPr txBox="1">
            <a:spLocks noGrp="1"/>
          </p:cNvSpPr>
          <p:nvPr>
            <p:ph type="body" idx="1"/>
          </p:nvPr>
        </p:nvSpPr>
        <p:spPr>
          <a:xfrm>
            <a:off x="311700" y="1152475"/>
            <a:ext cx="8520600" cy="3839400"/>
          </a:xfrm>
          <a:prstGeom prst="rect">
            <a:avLst/>
          </a:prstGeom>
        </p:spPr>
        <p:txBody>
          <a:bodyPr lIns="91425" tIns="91425" rIns="91425" bIns="91425" anchor="t" anchorCtr="0">
            <a:noAutofit/>
          </a:bodyPr>
          <a:lstStyle/>
          <a:p>
            <a:pPr lvl="0">
              <a:spcBef>
                <a:spcPts val="0"/>
              </a:spcBef>
              <a:buNone/>
            </a:pPr>
            <a:r>
              <a:rPr lang="en" sz="1400" b="1"/>
              <a:t>What is note taking?                                                                                                                              </a:t>
            </a:r>
          </a:p>
          <a:p>
            <a:pPr lvl="0">
              <a:spcBef>
                <a:spcPts val="0"/>
              </a:spcBef>
              <a:buNone/>
            </a:pPr>
            <a:r>
              <a:rPr lang="en" sz="1400" b="1"/>
              <a:t> </a:t>
            </a:r>
            <a:r>
              <a:rPr lang="en" sz="1200"/>
              <a:t>We are just starting AVID and we are committing to use this strategy in math throughout the school.  This will be the strategy we are using as our priority in math this year. Organizing information and concepts in an easily accessible way/ format.</a:t>
            </a:r>
          </a:p>
          <a:p>
            <a:pPr lvl="0">
              <a:spcBef>
                <a:spcPts val="0"/>
              </a:spcBef>
              <a:buClr>
                <a:schemeClr val="dk1"/>
              </a:buClr>
              <a:buSzPct val="78571"/>
              <a:buFont typeface="Arial"/>
              <a:buNone/>
            </a:pPr>
            <a:r>
              <a:rPr lang="en" sz="1400" b="1"/>
              <a:t>What is the purpose? </a:t>
            </a:r>
            <a:r>
              <a:rPr lang="en" sz="1200"/>
              <a:t>                                                                                                                                                        Ensure that students are accessing and retaining information at the highest possible level in a format that is easy to use and refer to.  To help them study, retain information through a pattern of recording info.</a:t>
            </a:r>
          </a:p>
          <a:p>
            <a:pPr lvl="0">
              <a:spcBef>
                <a:spcPts val="0"/>
              </a:spcBef>
              <a:buClr>
                <a:schemeClr val="dk1"/>
              </a:buClr>
              <a:buSzPct val="78571"/>
              <a:buFont typeface="Arial"/>
              <a:buNone/>
            </a:pPr>
            <a:r>
              <a:rPr lang="en" sz="1400" b="1"/>
              <a:t>What does it look like?    </a:t>
            </a:r>
            <a:r>
              <a:rPr lang="en" sz="1200"/>
              <a:t>                                                                                                                                          </a:t>
            </a:r>
          </a:p>
          <a:p>
            <a:pPr lvl="0">
              <a:spcBef>
                <a:spcPts val="0"/>
              </a:spcBef>
              <a:buClr>
                <a:schemeClr val="dk1"/>
              </a:buClr>
              <a:buSzPct val="91666"/>
              <a:buFont typeface="Arial"/>
              <a:buNone/>
            </a:pPr>
            <a:r>
              <a:rPr lang="en" sz="1200"/>
              <a:t>Note taking using three column notes. An example for primary and upper grades.                                                                    Primary grades=problem, work, solution and word, definition, visual                                                                                      Upper grades= vocabulary word, definition, example</a:t>
            </a:r>
          </a:p>
          <a:p>
            <a:pPr lvl="0">
              <a:spcBef>
                <a:spcPts val="0"/>
              </a:spcBef>
              <a:buNone/>
            </a:pPr>
            <a:endParaRPr/>
          </a:p>
        </p:txBody>
      </p:sp>
      <p:pic>
        <p:nvPicPr>
          <p:cNvPr id="98" name="Shape 98"/>
          <p:cNvPicPr preferRelativeResize="0"/>
          <p:nvPr/>
        </p:nvPicPr>
        <p:blipFill>
          <a:blip r:embed="rId3">
            <a:alphaModFix/>
          </a:blip>
          <a:stretch>
            <a:fillRect/>
          </a:stretch>
        </p:blipFill>
        <p:spPr>
          <a:xfrm>
            <a:off x="6713175" y="211975"/>
            <a:ext cx="1925674" cy="11564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180025"/>
            <a:ext cx="8520600" cy="540000"/>
          </a:xfrm>
          <a:prstGeom prst="rect">
            <a:avLst/>
          </a:prstGeom>
        </p:spPr>
        <p:txBody>
          <a:bodyPr lIns="91425" tIns="91425" rIns="91425" bIns="91425" anchor="t" anchorCtr="0">
            <a:noAutofit/>
          </a:bodyPr>
          <a:lstStyle/>
          <a:p>
            <a:pPr lvl="0">
              <a:spcBef>
                <a:spcPts val="0"/>
              </a:spcBef>
              <a:buNone/>
            </a:pPr>
            <a:r>
              <a:rPr lang="en"/>
              <a:t>Goal # 4 -Culture</a:t>
            </a:r>
          </a:p>
        </p:txBody>
      </p:sp>
      <p:sp>
        <p:nvSpPr>
          <p:cNvPr id="104" name="Shape 104"/>
          <p:cNvSpPr txBox="1">
            <a:spLocks noGrp="1"/>
          </p:cNvSpPr>
          <p:nvPr>
            <p:ph type="body" idx="1"/>
          </p:nvPr>
        </p:nvSpPr>
        <p:spPr>
          <a:xfrm>
            <a:off x="311700" y="720025"/>
            <a:ext cx="8625000" cy="42819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endParaRPr b="1"/>
          </a:p>
          <a:p>
            <a:pPr lvl="0">
              <a:spcBef>
                <a:spcPts val="0"/>
              </a:spcBef>
              <a:buNone/>
            </a:pPr>
            <a:r>
              <a:rPr lang="en" b="1"/>
              <a:t>What is it? </a:t>
            </a:r>
            <a:r>
              <a:rPr lang="en"/>
              <a:t>                                                                                                              School, culture, and environment is focused on Building Learners for Life.</a:t>
            </a:r>
          </a:p>
          <a:p>
            <a:pPr lvl="0">
              <a:spcBef>
                <a:spcPts val="0"/>
              </a:spcBef>
              <a:buNone/>
            </a:pPr>
            <a:r>
              <a:rPr lang="en" b="1"/>
              <a:t>What is the purpose?</a:t>
            </a:r>
            <a:r>
              <a:rPr lang="en"/>
              <a:t>                                                                                                To teach beliefs, academic skills, and behaviors that develop independent learners who can critically think and to demonstrate a college-going culture that fosters an expectation of formal education after high school.</a:t>
            </a:r>
          </a:p>
          <a:p>
            <a:pPr lvl="0">
              <a:spcBef>
                <a:spcPts val="0"/>
              </a:spcBef>
              <a:buNone/>
            </a:pPr>
            <a:r>
              <a:rPr lang="en" b="1"/>
              <a:t>What does it look like?                                                                                   </a:t>
            </a:r>
            <a:r>
              <a:rPr lang="en"/>
              <a:t>College flag up everyday, GH College Bound/GH College Graduate, T-shirts every Friday, last instructional Friday-College Spirit Day (college colors, flag, hats, posters, chants), Project Based Learning (PLTW), PBIS expectations by location and social skills. </a:t>
            </a:r>
          </a:p>
          <a:p>
            <a:pPr lvl="0">
              <a:spcBef>
                <a:spcPts val="0"/>
              </a:spcBef>
              <a:buNone/>
            </a:pPr>
            <a:endParaRPr/>
          </a:p>
          <a:p>
            <a:pPr lvl="0">
              <a:spcBef>
                <a:spcPts val="0"/>
              </a:spcBef>
              <a:buNone/>
            </a:pPr>
            <a:endParaRPr/>
          </a:p>
        </p:txBody>
      </p:sp>
      <p:pic>
        <p:nvPicPr>
          <p:cNvPr id="105" name="Shape 105"/>
          <p:cNvPicPr preferRelativeResize="0"/>
          <p:nvPr/>
        </p:nvPicPr>
        <p:blipFill>
          <a:blip r:embed="rId3">
            <a:alphaModFix/>
          </a:blip>
          <a:stretch>
            <a:fillRect/>
          </a:stretch>
        </p:blipFill>
        <p:spPr>
          <a:xfrm>
            <a:off x="6806825" y="180025"/>
            <a:ext cx="1925674" cy="11564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flipH="1">
            <a:off x="311700" y="388175"/>
            <a:ext cx="8520600" cy="582300"/>
          </a:xfrm>
          <a:prstGeom prst="rect">
            <a:avLst/>
          </a:prstGeom>
        </p:spPr>
        <p:txBody>
          <a:bodyPr lIns="91425" tIns="91425" rIns="91425" bIns="91425" anchor="t" anchorCtr="0">
            <a:noAutofit/>
          </a:bodyPr>
          <a:lstStyle/>
          <a:p>
            <a:pPr lvl="0">
              <a:spcBef>
                <a:spcPts val="0"/>
              </a:spcBef>
              <a:buNone/>
            </a:pPr>
            <a:endParaRPr/>
          </a:p>
        </p:txBody>
      </p:sp>
      <p:sp>
        <p:nvSpPr>
          <p:cNvPr id="111" name="Shape 11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gn="ctr">
              <a:spcBef>
                <a:spcPts val="0"/>
              </a:spcBef>
              <a:buNone/>
            </a:pPr>
            <a:r>
              <a:rPr lang="en" sz="9600">
                <a:solidFill>
                  <a:srgbClr val="0000FF"/>
                </a:solidFill>
              </a:rPr>
              <a:t>Questions???</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555</Words>
  <Application>Microsoft Macintosh PowerPoint</Application>
  <PresentationFormat>On-screen Show (16:9)</PresentationFormat>
  <Paragraphs>59</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Corsiva</vt:lpstr>
      <vt:lpstr>simple-light-2</vt:lpstr>
      <vt:lpstr>Start yelling “Timber”!    cuz it’s goin’ DOWN @ Good Hope</vt:lpstr>
      <vt:lpstr>What is AVID Elementary?</vt:lpstr>
      <vt:lpstr>AVID Elementary’s 4 Essentials</vt:lpstr>
      <vt:lpstr>W I C O R</vt:lpstr>
      <vt:lpstr>Goal #1-Binders                    </vt:lpstr>
      <vt:lpstr>Goal #2- Agenda Planner/Calendar</vt:lpstr>
      <vt:lpstr>Goal #3-Note Taking  (3 column)</vt:lpstr>
      <vt:lpstr>Goal # 4 -Culture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yelling “Timber”!    cuz it’s goin’ DOWN @ Good Hope</dc:title>
  <cp:lastModifiedBy>Microsoft Office User</cp:lastModifiedBy>
  <cp:revision>1</cp:revision>
  <dcterms:modified xsi:type="dcterms:W3CDTF">2016-08-23T21:07:15Z</dcterms:modified>
</cp:coreProperties>
</file>