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62" r:id="rId4"/>
    <p:sldId id="267" r:id="rId5"/>
    <p:sldId id="263" r:id="rId6"/>
    <p:sldId id="258" r:id="rId7"/>
    <p:sldId id="260" r:id="rId8"/>
    <p:sldId id="259" r:id="rId9"/>
    <p:sldId id="261" r:id="rId10"/>
    <p:sldId id="264" r:id="rId11"/>
    <p:sldId id="265" r:id="rId12"/>
    <p:sldId id="266" r:id="rId13"/>
    <p:sldId id="270" r:id="rId14"/>
    <p:sldId id="268" r:id="rId15"/>
    <p:sldId id="269" r:id="rId16"/>
    <p:sldId id="271" r:id="rId17"/>
    <p:sldId id="272"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0" d="100"/>
          <a:sy n="50" d="100"/>
        </p:scale>
        <p:origin x="-246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BB639A3-F01E-9A45-ABE5-56A41D0B3CC3}" type="datetimeFigureOut">
              <a:rPr lang="en-US" smtClean="0"/>
              <a:t>8/18/15</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44160ABE-20F6-C34D-A372-67C217BE11A5}"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B639A3-F01E-9A45-ABE5-56A41D0B3CC3}" type="datetimeFigureOut">
              <a:rPr lang="en-US" smtClean="0"/>
              <a:t>8/18/15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160ABE-20F6-C34D-A372-67C217BE11A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B639A3-F01E-9A45-ABE5-56A41D0B3CC3}" type="datetimeFigureOut">
              <a:rPr lang="en-US" smtClean="0"/>
              <a:t>8/18/15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160ABE-20F6-C34D-A372-67C217BE11A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B639A3-F01E-9A45-ABE5-56A41D0B3CC3}" type="datetimeFigureOut">
              <a:rPr lang="en-US" smtClean="0"/>
              <a:t>8/18/15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160ABE-20F6-C34D-A372-67C217BE11A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BB639A3-F01E-9A45-ABE5-56A41D0B3CC3}" type="datetimeFigureOut">
              <a:rPr lang="en-US" smtClean="0"/>
              <a:t>8/18/15</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160ABE-20F6-C34D-A372-67C217BE11A5}"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BB639A3-F01E-9A45-ABE5-56A41D0B3CC3}" type="datetimeFigureOut">
              <a:rPr lang="en-US" smtClean="0"/>
              <a:t>8/18/15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160ABE-20F6-C34D-A372-67C217BE11A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BB639A3-F01E-9A45-ABE5-56A41D0B3CC3}" type="datetimeFigureOut">
              <a:rPr lang="en-US" smtClean="0"/>
              <a:t>8/18/15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160ABE-20F6-C34D-A372-67C217BE11A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B639A3-F01E-9A45-ABE5-56A41D0B3CC3}" type="datetimeFigureOut">
              <a:rPr lang="en-US" smtClean="0"/>
              <a:t>8/18/15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160ABE-20F6-C34D-A372-67C217BE11A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BB639A3-F01E-9A45-ABE5-56A41D0B3CC3}" type="datetimeFigureOut">
              <a:rPr lang="en-US" smtClean="0"/>
              <a:t>8/18/15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160ABE-20F6-C34D-A372-67C217BE11A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BB639A3-F01E-9A45-ABE5-56A41D0B3CC3}" type="datetimeFigureOut">
              <a:rPr lang="en-US" smtClean="0"/>
              <a:t>8/18/15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160ABE-20F6-C34D-A372-67C217BE11A5}"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5" name="Date Placeholder 4"/>
          <p:cNvSpPr>
            <a:spLocks noGrp="1"/>
          </p:cNvSpPr>
          <p:nvPr>
            <p:ph type="dt" sz="half" idx="10"/>
          </p:nvPr>
        </p:nvSpPr>
        <p:spPr/>
        <p:txBody>
          <a:bodyPr/>
          <a:lstStyle/>
          <a:p>
            <a:fld id="{7BB639A3-F01E-9A45-ABE5-56A41D0B3CC3}" type="datetimeFigureOut">
              <a:rPr lang="en-US" smtClean="0"/>
              <a:t>8/18/15</a:t>
            </a:fld>
            <a:endParaRPr lang="en-US"/>
          </a:p>
        </p:txBody>
      </p:sp>
      <p:sp>
        <p:nvSpPr>
          <p:cNvPr id="7" name="Slide Number Placeholder 6"/>
          <p:cNvSpPr>
            <a:spLocks noGrp="1"/>
          </p:cNvSpPr>
          <p:nvPr>
            <p:ph type="sldNum" sz="quarter" idx="12"/>
          </p:nvPr>
        </p:nvSpPr>
        <p:spPr/>
        <p:txBody>
          <a:bodyPr/>
          <a:lstStyle/>
          <a:p>
            <a:fld id="{44160ABE-20F6-C34D-A372-67C217BE11A5}"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7BB639A3-F01E-9A45-ABE5-56A41D0B3CC3}" type="datetimeFigureOut">
              <a:rPr lang="en-US" smtClean="0"/>
              <a:t>8/18/15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44160ABE-20F6-C34D-A372-67C217BE11A5}"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Good Hope Elementary</a:t>
            </a:r>
            <a:endParaRPr lang="en-US" dirty="0"/>
          </a:p>
        </p:txBody>
      </p:sp>
      <p:sp>
        <p:nvSpPr>
          <p:cNvPr id="2" name="Title 1"/>
          <p:cNvSpPr>
            <a:spLocks noGrp="1"/>
          </p:cNvSpPr>
          <p:nvPr>
            <p:ph type="ctrTitle"/>
          </p:nvPr>
        </p:nvSpPr>
        <p:spPr/>
        <p:txBody>
          <a:bodyPr/>
          <a:lstStyle/>
          <a:p>
            <a:r>
              <a:rPr lang="en-US" dirty="0" smtClean="0"/>
              <a:t>Summarizing expository text</a:t>
            </a:r>
            <a:endParaRPr lang="en-US" dirty="0"/>
          </a:p>
        </p:txBody>
      </p:sp>
    </p:spTree>
    <p:extLst>
      <p:ext uri="{BB962C8B-B14F-4D97-AF65-F5344CB8AC3E}">
        <p14:creationId xmlns:p14="http://schemas.microsoft.com/office/powerpoint/2010/main" val="1148755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REVISING</a:t>
            </a:r>
            <a:endParaRPr lang="en-US" dirty="0"/>
          </a:p>
        </p:txBody>
      </p:sp>
      <p:sp>
        <p:nvSpPr>
          <p:cNvPr id="3" name="Content Placeholder 2"/>
          <p:cNvSpPr>
            <a:spLocks noGrp="1"/>
          </p:cNvSpPr>
          <p:nvPr>
            <p:ph idx="1"/>
          </p:nvPr>
        </p:nvSpPr>
        <p:spPr/>
        <p:txBody>
          <a:bodyPr>
            <a:normAutofit fontScale="92500" lnSpcReduction="10000"/>
          </a:bodyPr>
          <a:lstStyle/>
          <a:p>
            <a:pPr marL="114300" indent="0">
              <a:buNone/>
            </a:pPr>
            <a:endParaRPr lang="en-US" dirty="0" smtClean="0"/>
          </a:p>
          <a:p>
            <a:r>
              <a:rPr lang="en-US" dirty="0" smtClean="0"/>
              <a:t>Has an appropriate </a:t>
            </a:r>
            <a:r>
              <a:rPr lang="en-US" u="sng" dirty="0" smtClean="0"/>
              <a:t>thesis statement</a:t>
            </a:r>
          </a:p>
          <a:p>
            <a:r>
              <a:rPr lang="en-US" dirty="0" smtClean="0"/>
              <a:t>Make sure the writing is appropriate for your intended audience</a:t>
            </a:r>
          </a:p>
          <a:p>
            <a:r>
              <a:rPr lang="en-US" dirty="0" smtClean="0"/>
              <a:t>Look for ways to make your writing even more concise without omitting any key ideas or details</a:t>
            </a:r>
          </a:p>
          <a:p>
            <a:r>
              <a:rPr lang="en-US" dirty="0" smtClean="0"/>
              <a:t>Make sure writing stays on topic</a:t>
            </a:r>
            <a:endParaRPr lang="en-US" dirty="0"/>
          </a:p>
          <a:p>
            <a:r>
              <a:rPr lang="en-US" dirty="0" smtClean="0"/>
              <a:t>Is written in 3</a:t>
            </a:r>
            <a:r>
              <a:rPr lang="en-US" baseline="30000" dirty="0" smtClean="0"/>
              <a:t>rd</a:t>
            </a:r>
            <a:r>
              <a:rPr lang="en-US" dirty="0" smtClean="0"/>
              <a:t> person</a:t>
            </a:r>
          </a:p>
          <a:p>
            <a:r>
              <a:rPr lang="en-US" dirty="0" smtClean="0"/>
              <a:t>Uses transition words and phrases in a way that makes sense</a:t>
            </a:r>
          </a:p>
          <a:p>
            <a:r>
              <a:rPr lang="en-US" dirty="0"/>
              <a:t>Mention the author’s name, if </a:t>
            </a:r>
            <a:r>
              <a:rPr lang="en-US" dirty="0" smtClean="0"/>
              <a:t>provided</a:t>
            </a:r>
          </a:p>
          <a:p>
            <a:r>
              <a:rPr lang="en-US" dirty="0" smtClean="0"/>
              <a:t>Ends with an appropriate </a:t>
            </a:r>
            <a:r>
              <a:rPr lang="en-US" u="sng" dirty="0" smtClean="0"/>
              <a:t>concluding statement</a:t>
            </a:r>
          </a:p>
          <a:p>
            <a:endParaRPr lang="en-US" dirty="0"/>
          </a:p>
          <a:p>
            <a:endParaRPr lang="en-US" dirty="0" smtClean="0"/>
          </a:p>
          <a:p>
            <a:endParaRPr lang="en-US" dirty="0"/>
          </a:p>
          <a:p>
            <a:endParaRPr lang="en-US" dirty="0"/>
          </a:p>
          <a:p>
            <a:endParaRPr lang="en-US" dirty="0"/>
          </a:p>
        </p:txBody>
      </p:sp>
    </p:spTree>
    <p:extLst>
      <p:ext uri="{BB962C8B-B14F-4D97-AF65-F5344CB8AC3E}">
        <p14:creationId xmlns:p14="http://schemas.microsoft.com/office/powerpoint/2010/main" val="2940145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editing</a:t>
            </a:r>
            <a:endParaRPr lang="en-US" dirty="0"/>
          </a:p>
        </p:txBody>
      </p:sp>
      <p:sp>
        <p:nvSpPr>
          <p:cNvPr id="3" name="Content Placeholder 2"/>
          <p:cNvSpPr>
            <a:spLocks noGrp="1"/>
          </p:cNvSpPr>
          <p:nvPr>
            <p:ph idx="1"/>
          </p:nvPr>
        </p:nvSpPr>
        <p:spPr/>
        <p:txBody>
          <a:bodyPr/>
          <a:lstStyle/>
          <a:p>
            <a:endParaRPr lang="en-US" dirty="0" smtClean="0"/>
          </a:p>
          <a:p>
            <a:endParaRPr lang="en-US" dirty="0"/>
          </a:p>
          <a:p>
            <a:pPr marL="114300" indent="0">
              <a:buNone/>
            </a:pPr>
            <a:endParaRPr lang="en-US" dirty="0" smtClean="0"/>
          </a:p>
          <a:p>
            <a:r>
              <a:rPr lang="en-US" dirty="0" smtClean="0"/>
              <a:t>Check all sentences for correct capitalization and punctuation</a:t>
            </a:r>
          </a:p>
          <a:p>
            <a:r>
              <a:rPr lang="en-US" dirty="0" smtClean="0"/>
              <a:t>Make sure subjects and verbs agree</a:t>
            </a:r>
          </a:p>
          <a:p>
            <a:r>
              <a:rPr lang="en-US" dirty="0" smtClean="0"/>
              <a:t>Check spelling</a:t>
            </a:r>
          </a:p>
          <a:p>
            <a:pPr marL="114300" indent="0">
              <a:buNone/>
            </a:pPr>
            <a:endParaRPr lang="en-US" dirty="0"/>
          </a:p>
        </p:txBody>
      </p:sp>
    </p:spTree>
    <p:extLst>
      <p:ext uri="{BB962C8B-B14F-4D97-AF65-F5344CB8AC3E}">
        <p14:creationId xmlns:p14="http://schemas.microsoft.com/office/powerpoint/2010/main" val="3359470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publish</a:t>
            </a:r>
            <a:endParaRPr lang="en-US" dirty="0"/>
          </a:p>
        </p:txBody>
      </p:sp>
      <p:sp>
        <p:nvSpPr>
          <p:cNvPr id="3" name="Content Placeholder 2"/>
          <p:cNvSpPr>
            <a:spLocks noGrp="1"/>
          </p:cNvSpPr>
          <p:nvPr>
            <p:ph idx="1"/>
          </p:nvPr>
        </p:nvSpPr>
        <p:spPr/>
        <p:txBody>
          <a:bodyPr/>
          <a:lstStyle/>
          <a:p>
            <a:endParaRPr lang="en-US" dirty="0" smtClean="0"/>
          </a:p>
          <a:p>
            <a:r>
              <a:rPr lang="en-US" dirty="0" smtClean="0"/>
              <a:t>Type your summary in Pages, or rewrite in your finest printing</a:t>
            </a:r>
          </a:p>
          <a:p>
            <a:r>
              <a:rPr lang="en-US" dirty="0" smtClean="0"/>
              <a:t>Include graphs, charts, or any other visual aids if necessary</a:t>
            </a:r>
          </a:p>
          <a:p>
            <a:r>
              <a:rPr lang="en-US" dirty="0" smtClean="0"/>
              <a:t>Be prepared to share your summary with others</a:t>
            </a:r>
            <a:endParaRPr lang="en-US" dirty="0"/>
          </a:p>
        </p:txBody>
      </p:sp>
    </p:spTree>
    <p:extLst>
      <p:ext uri="{BB962C8B-B14F-4D97-AF65-F5344CB8AC3E}">
        <p14:creationId xmlns:p14="http://schemas.microsoft.com/office/powerpoint/2010/main" val="37618954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look at an example</a:t>
            </a:r>
            <a:endParaRPr lang="en-US" dirty="0"/>
          </a:p>
        </p:txBody>
      </p:sp>
      <p:sp>
        <p:nvSpPr>
          <p:cNvPr id="3" name="Content Placeholder 2"/>
          <p:cNvSpPr>
            <a:spLocks noGrp="1"/>
          </p:cNvSpPr>
          <p:nvPr>
            <p:ph idx="1"/>
          </p:nvPr>
        </p:nvSpPr>
        <p:spPr>
          <a:xfrm>
            <a:off x="457200" y="1752600"/>
            <a:ext cx="8229600" cy="4800600"/>
          </a:xfrm>
        </p:spPr>
        <p:txBody>
          <a:bodyPr>
            <a:normAutofit fontScale="92500" lnSpcReduction="10000"/>
          </a:bodyPr>
          <a:lstStyle/>
          <a:p>
            <a:pPr marL="114300" indent="0">
              <a:buNone/>
            </a:pPr>
            <a:r>
              <a:rPr lang="en-US" b="1" i="1" dirty="0"/>
              <a:t>Chemical and </a:t>
            </a:r>
            <a:r>
              <a:rPr lang="en-US" b="1" i="1" dirty="0" smtClean="0"/>
              <a:t>Noise Pollution </a:t>
            </a:r>
          </a:p>
          <a:p>
            <a:pPr marL="114300" indent="0">
              <a:buNone/>
            </a:pPr>
            <a:endParaRPr lang="en-US" dirty="0"/>
          </a:p>
          <a:p>
            <a:pPr marL="114300" indent="0">
              <a:buNone/>
            </a:pPr>
            <a:r>
              <a:rPr lang="en-US" dirty="0"/>
              <a:t>Many types of pollution affect whales, dolphins, and porpoises. The differences between noise pollution and chemical pollution are vast, but they have similar effects on these marine animals. </a:t>
            </a:r>
            <a:r>
              <a:rPr lang="en-US" dirty="0" smtClean="0"/>
              <a:t>Chemical </a:t>
            </a:r>
            <a:r>
              <a:rPr lang="en-US" dirty="0"/>
              <a:t>pollution may cause disease and destroy food supplies and natural habitats. Some chemicals are so toxic that they may even cause death. Chemical pollutants hurt marine animals by accumulating in the body tissue while they are feeding and are passed on through mother’s milk. Most affected are those who are found along coastlines and feed on other animals in the food chain that may also have been affected by the chemical pollution. </a:t>
            </a:r>
            <a:endParaRPr lang="en-US" dirty="0"/>
          </a:p>
          <a:p>
            <a:endParaRPr lang="en-US" dirty="0"/>
          </a:p>
        </p:txBody>
      </p:sp>
    </p:spTree>
    <p:extLst>
      <p:ext uri="{BB962C8B-B14F-4D97-AF65-F5344CB8AC3E}">
        <p14:creationId xmlns:p14="http://schemas.microsoft.com/office/powerpoint/2010/main" val="3009169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marL="114300" indent="0">
              <a:buNone/>
            </a:pPr>
            <a:r>
              <a:rPr lang="en-US" dirty="0" smtClean="0"/>
              <a:t>Noise </a:t>
            </a:r>
            <a:r>
              <a:rPr lang="en-US" dirty="0"/>
              <a:t>pollution in the form of underwater blasts from military sonar or seismic testing can travel more than </a:t>
            </a:r>
            <a:r>
              <a:rPr lang="en-US" dirty="0" smtClean="0"/>
              <a:t>60 miles. </a:t>
            </a:r>
            <a:r>
              <a:rPr lang="en-US" dirty="0"/>
              <a:t>These loud noises are more damaging to whales, porpoises, and dolphins than previously thought. Research suggests that seismic blasts can kill marine animals that are too close. In addition, some blasts have been documented to cause lung and sinus hemorrhages, disease, or maybe even death of the marine animal. Perhaps the most documented detriment of noise pollution is the interruption of the marine animal’s sonar capabilities. This interference threatens the marine animals’ survival. Although noise and chemical pollution are very different, they are similar in nature because both harm the health and well being of </a:t>
            </a:r>
            <a:r>
              <a:rPr lang="en-US" dirty="0" smtClean="0"/>
              <a:t>ocean dwellers. </a:t>
            </a:r>
            <a:endParaRPr lang="en-US" dirty="0"/>
          </a:p>
          <a:p>
            <a:pPr marL="114300" indent="0">
              <a:buNone/>
            </a:pPr>
            <a:endParaRPr lang="en-US" dirty="0"/>
          </a:p>
        </p:txBody>
      </p:sp>
    </p:spTree>
    <p:extLst>
      <p:ext uri="{BB962C8B-B14F-4D97-AF65-F5344CB8AC3E}">
        <p14:creationId xmlns:p14="http://schemas.microsoft.com/office/powerpoint/2010/main" val="3095024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topic is “pollution in the ocean and how is harms ocean life”</a:t>
            </a:r>
          </a:p>
          <a:p>
            <a:r>
              <a:rPr lang="en-US" dirty="0" smtClean="0"/>
              <a:t>Clearly this is an example of compare/contrast text structure.  I would use a </a:t>
            </a:r>
            <a:r>
              <a:rPr lang="en-US" dirty="0" err="1" smtClean="0"/>
              <a:t>venn</a:t>
            </a:r>
            <a:r>
              <a:rPr lang="en-US" dirty="0" smtClean="0"/>
              <a:t> diagram to record similarities and differences of the two different types of pollution.</a:t>
            </a:r>
          </a:p>
          <a:p>
            <a:endParaRPr lang="en-US" dirty="0" smtClean="0"/>
          </a:p>
          <a:p>
            <a:endParaRPr lang="en-US" dirty="0"/>
          </a:p>
          <a:p>
            <a:r>
              <a:rPr lang="en-US" dirty="0" smtClean="0"/>
              <a:t>*Complete a Venn Diagram with your teacher highlighting the key details.  </a:t>
            </a:r>
            <a:endParaRPr lang="en-US" dirty="0"/>
          </a:p>
          <a:p>
            <a:endParaRPr lang="en-US" dirty="0" smtClean="0"/>
          </a:p>
        </p:txBody>
      </p:sp>
    </p:spTree>
    <p:extLst>
      <p:ext uri="{BB962C8B-B14F-4D97-AF65-F5344CB8AC3E}">
        <p14:creationId xmlns:p14="http://schemas.microsoft.com/office/powerpoint/2010/main" val="2623241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Annotated summary</a:t>
            </a:r>
            <a:endParaRPr lang="en-US" dirty="0"/>
          </a:p>
        </p:txBody>
      </p:sp>
      <p:sp>
        <p:nvSpPr>
          <p:cNvPr id="3" name="Content Placeholder 2"/>
          <p:cNvSpPr>
            <a:spLocks noGrp="1"/>
          </p:cNvSpPr>
          <p:nvPr>
            <p:ph idx="1"/>
          </p:nvPr>
        </p:nvSpPr>
        <p:spPr/>
        <p:txBody>
          <a:bodyPr>
            <a:normAutofit lnSpcReduction="10000"/>
          </a:bodyPr>
          <a:lstStyle/>
          <a:p>
            <a:pPr marL="114300" indent="0">
              <a:buNone/>
            </a:pPr>
            <a:r>
              <a:rPr lang="en-US" dirty="0" smtClean="0"/>
              <a:t>	Noise and Chemical pollution in our oceans pose serious problems for marine life </a:t>
            </a:r>
            <a:r>
              <a:rPr lang="en-US" dirty="0" smtClean="0">
                <a:solidFill>
                  <a:srgbClr val="FF0000"/>
                </a:solidFill>
              </a:rPr>
              <a:t>[Thesis]</a:t>
            </a:r>
            <a:r>
              <a:rPr lang="en-US" dirty="0" smtClean="0"/>
              <a:t>.  Chemical pollution disrupts the natural food chain and can destroy ocean habitats across entire oceans </a:t>
            </a:r>
            <a:r>
              <a:rPr lang="en-US" dirty="0" smtClean="0">
                <a:solidFill>
                  <a:srgbClr val="FF0000"/>
                </a:solidFill>
              </a:rPr>
              <a:t>[</a:t>
            </a:r>
            <a:r>
              <a:rPr lang="en-US" dirty="0" err="1" smtClean="0">
                <a:solidFill>
                  <a:srgbClr val="FF0000"/>
                </a:solidFill>
              </a:rPr>
              <a:t>para</a:t>
            </a:r>
            <a:r>
              <a:rPr lang="en-US" dirty="0" smtClean="0">
                <a:solidFill>
                  <a:srgbClr val="FF0000"/>
                </a:solidFill>
              </a:rPr>
              <a:t>. 1]</a:t>
            </a:r>
            <a:r>
              <a:rPr lang="en-US" dirty="0" smtClean="0"/>
              <a:t>.  When reproducing, babies are also effected through consumption of their mother’s milk </a:t>
            </a:r>
            <a:r>
              <a:rPr lang="en-US" dirty="0" smtClean="0">
                <a:solidFill>
                  <a:srgbClr val="FF0000"/>
                </a:solidFill>
              </a:rPr>
              <a:t>[</a:t>
            </a:r>
            <a:r>
              <a:rPr lang="en-US" dirty="0" err="1" smtClean="0">
                <a:solidFill>
                  <a:srgbClr val="FF0000"/>
                </a:solidFill>
              </a:rPr>
              <a:t>para</a:t>
            </a:r>
            <a:r>
              <a:rPr lang="en-US" dirty="0" smtClean="0">
                <a:solidFill>
                  <a:srgbClr val="FF0000"/>
                </a:solidFill>
              </a:rPr>
              <a:t>. 1]</a:t>
            </a:r>
            <a:r>
              <a:rPr lang="en-US" dirty="0" smtClean="0"/>
              <a:t>.  On the other hand, noise pollution harms animals only within a certain radius of the blast</a:t>
            </a:r>
            <a:r>
              <a:rPr lang="en-US" dirty="0" smtClean="0">
                <a:solidFill>
                  <a:srgbClr val="FF0000"/>
                </a:solidFill>
              </a:rPr>
              <a:t> [</a:t>
            </a:r>
            <a:r>
              <a:rPr lang="en-US" dirty="0" err="1" smtClean="0">
                <a:solidFill>
                  <a:srgbClr val="FF0000"/>
                </a:solidFill>
              </a:rPr>
              <a:t>para</a:t>
            </a:r>
            <a:r>
              <a:rPr lang="en-US" dirty="0" smtClean="0">
                <a:solidFill>
                  <a:srgbClr val="FF0000"/>
                </a:solidFill>
              </a:rPr>
              <a:t>. 2]</a:t>
            </a:r>
            <a:r>
              <a:rPr lang="en-US" dirty="0" smtClean="0"/>
              <a:t>. The blast could cause hemorrhaging and damage to animals’ sonar capabilities </a:t>
            </a:r>
            <a:r>
              <a:rPr lang="en-US" dirty="0" smtClean="0">
                <a:solidFill>
                  <a:srgbClr val="FF0000"/>
                </a:solidFill>
              </a:rPr>
              <a:t>[</a:t>
            </a:r>
            <a:r>
              <a:rPr lang="en-US" dirty="0" err="1" smtClean="0">
                <a:solidFill>
                  <a:srgbClr val="FF0000"/>
                </a:solidFill>
              </a:rPr>
              <a:t>para</a:t>
            </a:r>
            <a:r>
              <a:rPr lang="en-US" dirty="0" smtClean="0">
                <a:solidFill>
                  <a:srgbClr val="FF0000"/>
                </a:solidFill>
              </a:rPr>
              <a:t>. 2]</a:t>
            </a:r>
            <a:r>
              <a:rPr lang="en-US" dirty="0" smtClean="0"/>
              <a:t>.  Clearly, some human activity is having tremendous negative effects on ocean animals each and every day </a:t>
            </a:r>
            <a:r>
              <a:rPr lang="en-US" dirty="0" smtClean="0">
                <a:solidFill>
                  <a:srgbClr val="FF0000"/>
                </a:solidFill>
              </a:rPr>
              <a:t>[concluding statement]</a:t>
            </a:r>
            <a:r>
              <a:rPr lang="en-US" dirty="0" smtClean="0"/>
              <a:t>. </a:t>
            </a:r>
            <a:endParaRPr lang="en-US" dirty="0"/>
          </a:p>
        </p:txBody>
      </p:sp>
    </p:spTree>
    <p:extLst>
      <p:ext uri="{BB962C8B-B14F-4D97-AF65-F5344CB8AC3E}">
        <p14:creationId xmlns:p14="http://schemas.microsoft.com/office/powerpoint/2010/main" val="26209014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publish</a:t>
            </a:r>
            <a:endParaRPr lang="en-US" dirty="0"/>
          </a:p>
        </p:txBody>
      </p:sp>
      <p:sp>
        <p:nvSpPr>
          <p:cNvPr id="3" name="Content Placeholder 2"/>
          <p:cNvSpPr>
            <a:spLocks noGrp="1"/>
          </p:cNvSpPr>
          <p:nvPr>
            <p:ph idx="1"/>
          </p:nvPr>
        </p:nvSpPr>
        <p:spPr/>
        <p:txBody>
          <a:bodyPr>
            <a:normAutofit lnSpcReduction="10000"/>
          </a:bodyPr>
          <a:lstStyle/>
          <a:p>
            <a:r>
              <a:rPr lang="en-US" dirty="0"/>
              <a:t>Noise and Chemical pollution in our oceans pose serious problems for marine </a:t>
            </a:r>
            <a:r>
              <a:rPr lang="en-US" dirty="0" smtClean="0"/>
              <a:t>life.  </a:t>
            </a:r>
            <a:r>
              <a:rPr lang="en-US" dirty="0"/>
              <a:t>Chemical pollution disrupts the natural food chain and can destroy ocean habitats across entire </a:t>
            </a:r>
            <a:r>
              <a:rPr lang="en-US" dirty="0" smtClean="0"/>
              <a:t>oceans.  </a:t>
            </a:r>
            <a:r>
              <a:rPr lang="en-US" dirty="0"/>
              <a:t>When reproducing, babies are also effected through consumption of their mother’s </a:t>
            </a:r>
            <a:r>
              <a:rPr lang="en-US" dirty="0" smtClean="0"/>
              <a:t>milk.  </a:t>
            </a:r>
            <a:r>
              <a:rPr lang="en-US" dirty="0"/>
              <a:t>On the other hand, noise pollution harms animals only within a certain radius of the </a:t>
            </a:r>
            <a:r>
              <a:rPr lang="en-US" dirty="0" smtClean="0"/>
              <a:t>blast. </a:t>
            </a:r>
            <a:r>
              <a:rPr lang="en-US" dirty="0"/>
              <a:t>The blast could cause hemorrhaging and damage to animals’ sonar </a:t>
            </a:r>
            <a:r>
              <a:rPr lang="en-US" dirty="0" smtClean="0"/>
              <a:t>capabilities. </a:t>
            </a:r>
            <a:r>
              <a:rPr lang="en-US" dirty="0"/>
              <a:t>Clearly, some human activity is having tremendous negative effects on ocean animals each and every </a:t>
            </a:r>
            <a:r>
              <a:rPr lang="en-US" dirty="0" smtClean="0"/>
              <a:t>day. </a:t>
            </a:r>
            <a:endParaRPr lang="en-US" dirty="0"/>
          </a:p>
          <a:p>
            <a:endParaRPr lang="en-US" dirty="0"/>
          </a:p>
        </p:txBody>
      </p:sp>
    </p:spTree>
    <p:extLst>
      <p:ext uri="{BB962C8B-B14F-4D97-AF65-F5344CB8AC3E}">
        <p14:creationId xmlns:p14="http://schemas.microsoft.com/office/powerpoint/2010/main" val="2956265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i="1" dirty="0"/>
              <a:t>Writing a summary of an expository text is an authentic writing task that follows the reading of the text. An effective summary of an expository text is an accurate, concise restatement of the text’s main ideas and important details. A summary should be paraphrased or written in one’s own words—not copied verbatim </a:t>
            </a:r>
            <a:r>
              <a:rPr lang="en-US" i="1" dirty="0" smtClean="0"/>
              <a:t>(word for word) from </a:t>
            </a:r>
            <a:r>
              <a:rPr lang="en-US" i="1" dirty="0"/>
              <a:t>the original text. </a:t>
            </a:r>
            <a:endParaRPr lang="en-US" dirty="0"/>
          </a:p>
          <a:p>
            <a:endParaRPr lang="en-US" dirty="0"/>
          </a:p>
        </p:txBody>
      </p:sp>
    </p:spTree>
    <p:extLst>
      <p:ext uri="{BB962C8B-B14F-4D97-AF65-F5344CB8AC3E}">
        <p14:creationId xmlns:p14="http://schemas.microsoft.com/office/powerpoint/2010/main" val="1410306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114300" indent="0">
              <a:buNone/>
            </a:pPr>
            <a:r>
              <a:rPr lang="en-US" dirty="0" smtClean="0"/>
              <a:t>In order to do this properly, one must: </a:t>
            </a:r>
          </a:p>
          <a:p>
            <a:endParaRPr lang="en-US" dirty="0"/>
          </a:p>
          <a:p>
            <a:r>
              <a:rPr lang="en-US" dirty="0" smtClean="0"/>
              <a:t>Carefully read the text (preferably more than once) </a:t>
            </a:r>
          </a:p>
          <a:p>
            <a:r>
              <a:rPr lang="en-US" dirty="0" smtClean="0"/>
              <a:t>Determine the topic</a:t>
            </a:r>
          </a:p>
          <a:p>
            <a:r>
              <a:rPr lang="en-US" dirty="0" smtClean="0"/>
              <a:t>Identify the overall text structure being used by the author (</a:t>
            </a:r>
            <a:r>
              <a:rPr lang="en-US" b="1" dirty="0"/>
              <a:t>concept and definition, sequence, compare and contrast, cause and effect, and/or problem and </a:t>
            </a:r>
            <a:r>
              <a:rPr lang="en-US" b="1" dirty="0" smtClean="0"/>
              <a:t>solution)  </a:t>
            </a:r>
            <a:r>
              <a:rPr lang="en-US" dirty="0" smtClean="0"/>
              <a:t>Look for signal words to help you with this</a:t>
            </a:r>
          </a:p>
          <a:p>
            <a:r>
              <a:rPr lang="en-US" dirty="0" smtClean="0"/>
              <a:t>Draw or select the most appropriate graphic organizer, then record </a:t>
            </a:r>
            <a:r>
              <a:rPr lang="en-US" b="1" dirty="0" smtClean="0"/>
              <a:t>ONLY </a:t>
            </a:r>
            <a:r>
              <a:rPr lang="en-US" u="sng" dirty="0" smtClean="0"/>
              <a:t>key ideas and details</a:t>
            </a:r>
            <a:endParaRPr lang="en-US" u="sng" dirty="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309128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Graphic organizers</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See handout.  </a:t>
            </a:r>
          </a:p>
          <a:p>
            <a:endParaRPr lang="en-US" dirty="0"/>
          </a:p>
          <a:p>
            <a:pPr marL="114300" indent="0">
              <a:buNone/>
            </a:pPr>
            <a:r>
              <a:rPr lang="en-US" dirty="0" smtClean="0"/>
              <a:t>Remember, graphic organizers aren’t always going to look the same.  What you need to remember is the purpose for each one.</a:t>
            </a:r>
            <a:endParaRPr lang="en-US" dirty="0"/>
          </a:p>
        </p:txBody>
      </p:sp>
    </p:spTree>
    <p:extLst>
      <p:ext uri="{BB962C8B-B14F-4D97-AF65-F5344CB8AC3E}">
        <p14:creationId xmlns:p14="http://schemas.microsoft.com/office/powerpoint/2010/main" val="4071329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14300" indent="0">
              <a:buNone/>
            </a:pPr>
            <a:r>
              <a:rPr lang="en-US" dirty="0" smtClean="0"/>
              <a:t>Once you’ve completed your graphic organizer, it’s time to start drafting.</a:t>
            </a:r>
          </a:p>
          <a:p>
            <a:pPr marL="114300" indent="0">
              <a:buNone/>
            </a:pPr>
            <a:endParaRPr lang="en-US" dirty="0"/>
          </a:p>
          <a:p>
            <a:pPr marL="114300" indent="0">
              <a:buNone/>
            </a:pPr>
            <a:r>
              <a:rPr lang="en-US" u="sng" dirty="0" smtClean="0"/>
              <a:t>General outlines to follow:</a:t>
            </a:r>
          </a:p>
          <a:p>
            <a:pPr marL="114300" indent="0">
              <a:buNone/>
            </a:pPr>
            <a:r>
              <a:rPr lang="en-US" dirty="0" smtClean="0"/>
              <a:t>-Adhere to the writing process (prewrite, draft, revise, edit, publish)</a:t>
            </a:r>
          </a:p>
          <a:p>
            <a:pPr marL="114300" indent="0">
              <a:buNone/>
            </a:pPr>
            <a:r>
              <a:rPr lang="en-US" dirty="0" smtClean="0"/>
              <a:t>-Your summary should be approximately 1/3 length of the text being summarized</a:t>
            </a:r>
          </a:p>
          <a:p>
            <a:pPr marL="114300" indent="0">
              <a:buNone/>
            </a:pPr>
            <a:r>
              <a:rPr lang="en-US" dirty="0" smtClean="0"/>
              <a:t>-Always flash back to your graphic organizer when you’re feeling a little lost</a:t>
            </a:r>
          </a:p>
          <a:p>
            <a:pPr marL="114300" indent="0">
              <a:buNone/>
            </a:pPr>
            <a:endParaRPr lang="en-US" dirty="0"/>
          </a:p>
        </p:txBody>
      </p:sp>
    </p:spTree>
    <p:extLst>
      <p:ext uri="{BB962C8B-B14F-4D97-AF65-F5344CB8AC3E}">
        <p14:creationId xmlns:p14="http://schemas.microsoft.com/office/powerpoint/2010/main" val="2688064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DRAFTING</a:t>
            </a:r>
            <a:endParaRPr lang="en-US" dirty="0"/>
          </a:p>
        </p:txBody>
      </p:sp>
      <p:sp>
        <p:nvSpPr>
          <p:cNvPr id="3" name="Content Placeholder 2"/>
          <p:cNvSpPr>
            <a:spLocks noGrp="1"/>
          </p:cNvSpPr>
          <p:nvPr>
            <p:ph idx="1"/>
          </p:nvPr>
        </p:nvSpPr>
        <p:spPr/>
        <p:txBody>
          <a:bodyPr/>
          <a:lstStyle/>
          <a:p>
            <a:r>
              <a:rPr lang="en-US" dirty="0" smtClean="0"/>
              <a:t>Step #1:  </a:t>
            </a:r>
            <a:r>
              <a:rPr lang="en-US" b="1" dirty="0" smtClean="0"/>
              <a:t>Begin </a:t>
            </a:r>
            <a:r>
              <a:rPr lang="en-US" b="1" dirty="0"/>
              <a:t>with a clear and concise topic sentence that reflects the overall meaning of the original text. </a:t>
            </a:r>
            <a:endParaRPr lang="en-US" b="1" dirty="0" smtClean="0"/>
          </a:p>
          <a:p>
            <a:endParaRPr lang="en-US" b="1" dirty="0"/>
          </a:p>
          <a:p>
            <a:pPr marL="114300" indent="0">
              <a:buNone/>
            </a:pPr>
            <a:r>
              <a:rPr lang="en-US" b="1" dirty="0" smtClean="0"/>
              <a:t>What does this mean? </a:t>
            </a:r>
          </a:p>
          <a:p>
            <a:pPr marL="114300" indent="0">
              <a:buNone/>
            </a:pPr>
            <a:r>
              <a:rPr lang="en-US" dirty="0" smtClean="0"/>
              <a:t>A </a:t>
            </a:r>
            <a:r>
              <a:rPr lang="en-US" dirty="0"/>
              <a:t>summary of an expository text typically opens with a topic sentence that explains what the text is about and suggests the contents of the summary. A summary usually does not begin with a traditional introduction. </a:t>
            </a:r>
          </a:p>
          <a:p>
            <a:endParaRPr lang="en-US" dirty="0" smtClean="0"/>
          </a:p>
          <a:p>
            <a:endParaRPr lang="en-US" dirty="0"/>
          </a:p>
        </p:txBody>
      </p:sp>
    </p:spTree>
    <p:extLst>
      <p:ext uri="{BB962C8B-B14F-4D97-AF65-F5344CB8AC3E}">
        <p14:creationId xmlns:p14="http://schemas.microsoft.com/office/powerpoint/2010/main" val="3067065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Step #2  </a:t>
            </a:r>
            <a:r>
              <a:rPr lang="en-US" b="1" dirty="0"/>
              <a:t>Includes all the main ideas and important supporting details in the body of the summary. </a:t>
            </a:r>
            <a:endParaRPr lang="en-US" b="1" dirty="0" smtClean="0"/>
          </a:p>
          <a:p>
            <a:endParaRPr lang="en-US" b="1" dirty="0"/>
          </a:p>
          <a:p>
            <a:endParaRPr lang="en-US" b="1" dirty="0" smtClean="0"/>
          </a:p>
          <a:p>
            <a:pPr marL="114300" indent="0">
              <a:buNone/>
            </a:pPr>
            <a:r>
              <a:rPr lang="en-US" b="1" dirty="0" smtClean="0"/>
              <a:t>What does this mean?  </a:t>
            </a:r>
          </a:p>
          <a:p>
            <a:pPr marL="114300" indent="0">
              <a:buNone/>
            </a:pPr>
            <a:r>
              <a:rPr lang="en-US" dirty="0" smtClean="0"/>
              <a:t>A </a:t>
            </a:r>
            <a:r>
              <a:rPr lang="en-US" dirty="0"/>
              <a:t>summary of an expository text distinguishes the important from the less important information in the text. </a:t>
            </a:r>
          </a:p>
          <a:p>
            <a:endParaRPr lang="en-US" dirty="0"/>
          </a:p>
        </p:txBody>
      </p:sp>
    </p:spTree>
    <p:extLst>
      <p:ext uri="{BB962C8B-B14F-4D97-AF65-F5344CB8AC3E}">
        <p14:creationId xmlns:p14="http://schemas.microsoft.com/office/powerpoint/2010/main" val="839724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Step #3  </a:t>
            </a:r>
            <a:r>
              <a:rPr lang="en-US" b="1" dirty="0"/>
              <a:t>Does not repeat any information. </a:t>
            </a:r>
            <a:endParaRPr lang="en-US" b="1" dirty="0" smtClean="0"/>
          </a:p>
          <a:p>
            <a:endParaRPr lang="en-US" b="1" dirty="0"/>
          </a:p>
          <a:p>
            <a:pPr marL="114300" indent="0">
              <a:buNone/>
            </a:pPr>
            <a:r>
              <a:rPr lang="en-US" b="1" dirty="0" smtClean="0"/>
              <a:t>What does this mean?  </a:t>
            </a:r>
          </a:p>
          <a:p>
            <a:pPr marL="114300" indent="0">
              <a:buNone/>
            </a:pPr>
            <a:r>
              <a:rPr lang="en-US" dirty="0" smtClean="0"/>
              <a:t>Surprise!  A </a:t>
            </a:r>
            <a:r>
              <a:rPr lang="en-US" dirty="0"/>
              <a:t>standard conclusion is not needed in a summary of an expository text. </a:t>
            </a:r>
            <a:r>
              <a:rPr lang="en-US" dirty="0" smtClean="0"/>
              <a:t>A simple concluding statement might be more appropriate.</a:t>
            </a:r>
          </a:p>
          <a:p>
            <a:pPr marL="114300" indent="0">
              <a:buNone/>
            </a:pPr>
            <a:endParaRPr lang="en-US" dirty="0"/>
          </a:p>
          <a:p>
            <a:r>
              <a:rPr lang="en-US" dirty="0" smtClean="0"/>
              <a:t>Step #4  </a:t>
            </a:r>
            <a:r>
              <a:rPr lang="en-US" b="1" dirty="0"/>
              <a:t>Does not include any trivial or unimportant information. </a:t>
            </a:r>
          </a:p>
          <a:p>
            <a:endParaRPr lang="en-US" dirty="0" smtClean="0"/>
          </a:p>
          <a:p>
            <a:pPr marL="114300" indent="0">
              <a:buNone/>
            </a:pPr>
            <a:r>
              <a:rPr lang="en-US" b="1" dirty="0" smtClean="0"/>
              <a:t>What does this mean?  </a:t>
            </a:r>
          </a:p>
          <a:p>
            <a:pPr marL="114300" indent="0">
              <a:buNone/>
            </a:pPr>
            <a:r>
              <a:rPr lang="en-US" dirty="0" smtClean="0"/>
              <a:t>Simple. Leave out all the fluff.  You’re only including </a:t>
            </a:r>
            <a:r>
              <a:rPr lang="en-US" u="sng" dirty="0" smtClean="0"/>
              <a:t>key ideas and details.</a:t>
            </a:r>
            <a:endParaRPr lang="en-US" dirty="0" smtClean="0"/>
          </a:p>
          <a:p>
            <a:endParaRPr lang="en-US" dirty="0"/>
          </a:p>
          <a:p>
            <a:endParaRPr lang="en-US" dirty="0"/>
          </a:p>
        </p:txBody>
      </p:sp>
    </p:spTree>
    <p:extLst>
      <p:ext uri="{BB962C8B-B14F-4D97-AF65-F5344CB8AC3E}">
        <p14:creationId xmlns:p14="http://schemas.microsoft.com/office/powerpoint/2010/main" val="1187380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Step #5  </a:t>
            </a:r>
            <a:r>
              <a:rPr lang="en-US" b="1" dirty="0" smtClean="0"/>
              <a:t>Use </a:t>
            </a:r>
            <a:r>
              <a:rPr lang="en-US" b="1" dirty="0"/>
              <a:t>purposeful and precise words to suggest a category, rather than listing all the examples or details in the original text. </a:t>
            </a:r>
            <a:endParaRPr lang="en-US" b="1" dirty="0" smtClean="0"/>
          </a:p>
          <a:p>
            <a:endParaRPr lang="en-US" b="1" dirty="0"/>
          </a:p>
          <a:p>
            <a:pPr marL="114300" indent="0">
              <a:buNone/>
            </a:pPr>
            <a:r>
              <a:rPr lang="en-US" b="1" dirty="0" smtClean="0"/>
              <a:t>What does this mean? </a:t>
            </a:r>
          </a:p>
          <a:p>
            <a:pPr marL="114300" indent="0">
              <a:buNone/>
            </a:pPr>
            <a:r>
              <a:rPr lang="en-US" dirty="0" smtClean="0"/>
              <a:t>For </a:t>
            </a:r>
            <a:r>
              <a:rPr lang="en-US" dirty="0"/>
              <a:t>example, if </a:t>
            </a:r>
            <a:r>
              <a:rPr lang="en-US" dirty="0" smtClean="0"/>
              <a:t>summarizing a passage </a:t>
            </a:r>
            <a:r>
              <a:rPr lang="en-US" dirty="0"/>
              <a:t>about sports, use the word </a:t>
            </a:r>
            <a:r>
              <a:rPr lang="en-US" i="1" dirty="0"/>
              <a:t>exercising</a:t>
            </a:r>
            <a:r>
              <a:rPr lang="en-US" dirty="0"/>
              <a:t>, instead of listing all the different actions, such as biking, jogging, and weightlifting. Or use the word </a:t>
            </a:r>
            <a:r>
              <a:rPr lang="en-US" i="1" dirty="0"/>
              <a:t>equipment</a:t>
            </a:r>
            <a:r>
              <a:rPr lang="en-US" dirty="0"/>
              <a:t>, rather than listing all the exercise items, such as a bike, running shoes, mats, and weights. </a:t>
            </a:r>
          </a:p>
          <a:p>
            <a:endParaRPr lang="en-US" dirty="0"/>
          </a:p>
        </p:txBody>
      </p:sp>
    </p:spTree>
    <p:extLst>
      <p:ext uri="{BB962C8B-B14F-4D97-AF65-F5344CB8AC3E}">
        <p14:creationId xmlns:p14="http://schemas.microsoft.com/office/powerpoint/2010/main" val="38574207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90</TotalTime>
  <Words>1039</Words>
  <Application>Microsoft Macintosh PowerPoint</Application>
  <PresentationFormat>On-screen Show (4:3)</PresentationFormat>
  <Paragraphs>85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Apothecary</vt:lpstr>
      <vt:lpstr>Summarizing expository text</vt:lpstr>
      <vt:lpstr>PowerPoint Presentation</vt:lpstr>
      <vt:lpstr>PowerPoint Presentation</vt:lpstr>
      <vt:lpstr>Graphic organizers</vt:lpstr>
      <vt:lpstr>PowerPoint Presentation</vt:lpstr>
      <vt:lpstr>DRAFTING</vt:lpstr>
      <vt:lpstr>PowerPoint Presentation</vt:lpstr>
      <vt:lpstr>PowerPoint Presentation</vt:lpstr>
      <vt:lpstr>PowerPoint Presentation</vt:lpstr>
      <vt:lpstr>REVISING</vt:lpstr>
      <vt:lpstr>editing</vt:lpstr>
      <vt:lpstr>publish</vt:lpstr>
      <vt:lpstr>Let’s look at an example</vt:lpstr>
      <vt:lpstr>PowerPoint Presentation</vt:lpstr>
      <vt:lpstr>PowerPoint Presentation</vt:lpstr>
      <vt:lpstr>Annotated summary</vt:lpstr>
      <vt:lpstr>publish</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Summarizing expository text</dc:title>
  <dc:creator>Chris</dc:creator>
  <cp:lastModifiedBy>Chris</cp:lastModifiedBy>
  <cp:revision>8</cp:revision>
  <dcterms:created xsi:type="dcterms:W3CDTF">2015-08-18T15:20:28Z</dcterms:created>
  <dcterms:modified xsi:type="dcterms:W3CDTF">2015-08-18T16:50:29Z</dcterms:modified>
</cp:coreProperties>
</file>